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0" r:id="rId3"/>
    <p:sldId id="262" r:id="rId4"/>
    <p:sldId id="267" r:id="rId5"/>
    <p:sldId id="264" r:id="rId6"/>
    <p:sldId id="268" r:id="rId7"/>
    <p:sldId id="265" r:id="rId8"/>
    <p:sldId id="269" r:id="rId9"/>
    <p:sldId id="270" r:id="rId10"/>
    <p:sldId id="272" r:id="rId11"/>
    <p:sldId id="271" r:id="rId12"/>
    <p:sldId id="274" r:id="rId13"/>
    <p:sldId id="275" r:id="rId14"/>
    <p:sldId id="277" r:id="rId15"/>
    <p:sldId id="278" r:id="rId16"/>
    <p:sldId id="276" r:id="rId17"/>
  </p:sldIdLst>
  <p:sldSz cx="12192000" cy="6858000"/>
  <p:notesSz cx="7559675" cy="10691813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3"/>
    <p:restoredTop sz="91358"/>
  </p:normalViewPr>
  <p:slideViewPr>
    <p:cSldViewPr snapToGrid="0">
      <p:cViewPr varScale="1">
        <p:scale>
          <a:sx n="69" d="100"/>
          <a:sy n="69" d="100"/>
        </p:scale>
        <p:origin x="5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hu-H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sk-SK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hu-H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hu-H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hu-H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sk-SK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hu-H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hu-H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hu-H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hu-H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hu-H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hu-H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hu-HU" sz="4400" b="0" strike="noStrike" spc="-1">
                <a:solidFill>
                  <a:srgbClr val="000000"/>
                </a:solidFill>
                <a:latin typeface="Calibri Light"/>
              </a:rPr>
              <a:t>Mintacím szerkesztése</a:t>
            </a:r>
            <a:endParaRPr lang="hu-H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hu-HU" sz="2800" b="0" strike="noStrike" spc="-1">
                <a:solidFill>
                  <a:srgbClr val="000000"/>
                </a:solidFill>
                <a:latin typeface="Calibri"/>
              </a:rPr>
              <a:t>Mintaszöveg szerkesztése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hu-HU" sz="2400" b="0" strike="noStrike" spc="-1">
                <a:solidFill>
                  <a:srgbClr val="000000"/>
                </a:solidFill>
                <a:latin typeface="Calibri"/>
              </a:rPr>
              <a:t>Második szint</a:t>
            </a:r>
          </a:p>
          <a:p>
            <a:pPr marL="1143000" lvl="2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hu-HU" sz="2000" b="0" strike="noStrike" spc="-1">
                <a:solidFill>
                  <a:srgbClr val="000000"/>
                </a:solidFill>
                <a:latin typeface="Calibri"/>
              </a:rPr>
              <a:t>Harmadik szint</a:t>
            </a:r>
          </a:p>
          <a:p>
            <a:pPr marL="1600200" lvl="3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hu-HU" sz="1800" b="0" strike="noStrike" spc="-1">
                <a:solidFill>
                  <a:srgbClr val="000000"/>
                </a:solidFill>
                <a:latin typeface="Calibri"/>
              </a:rPr>
              <a:t>Negyedik szint</a:t>
            </a:r>
          </a:p>
          <a:p>
            <a:pPr marL="2057400" lvl="4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hu-HU" sz="1800" b="0" strike="noStrike" spc="-1">
                <a:solidFill>
                  <a:srgbClr val="000000"/>
                </a:solidFill>
                <a:latin typeface="Calibri"/>
              </a:rPr>
              <a:t>Ötödik szint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1ABEB95F-372F-42B8-8ECC-D98AE2686ED4}" type="datetime">
              <a:rPr lang="hu-HU" sz="1200" b="0" strike="noStrike" spc="-1">
                <a:solidFill>
                  <a:srgbClr val="8B8B8B"/>
                </a:solidFill>
                <a:latin typeface="Calibri"/>
              </a:rPr>
              <a:t>2022.02.02.</a:t>
            </a:fld>
            <a:endParaRPr lang="sk-SK" sz="12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sk-SK" sz="24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B5C86868-F8C9-4EF2-BAE2-F537BD0BCC53}" type="slidenum">
              <a:rPr lang="hu-HU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sk-SK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kek-vonal.hu/aggodom-egy-gyerekert-2/" TargetMode="External"/><Relationship Id="rId2" Type="http://schemas.openxmlformats.org/officeDocument/2006/relationships/hyperlink" Target="http://www.ldi.sk/dospeli/rodicovska-linka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support.google.com/transparencyreport/answer/7347822?hl=hu#zippy=%2Cki-k&#233;rhet-elt&#225;vol%C3%ADt&#225;st%2Chogyan-m&#369;k&#246;dik-a-google-folyamata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2TkuuHnQE_U" TargetMode="External"/><Relationship Id="rId2" Type="http://schemas.openxmlformats.org/officeDocument/2006/relationships/hyperlink" Target="https://www.youtube.com/watch?v=-4zp_-_YBkw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Shape 2"/>
          <p:cNvSpPr txBox="1"/>
          <p:nvPr/>
        </p:nvSpPr>
        <p:spPr>
          <a:xfrm>
            <a:off x="838080" y="2185560"/>
            <a:ext cx="10515240" cy="432432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/>
            <a:endParaRPr lang="en-GB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GB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GB" sz="3800" dirty="0">
                <a:latin typeface="Calibri" panose="020F0502020204030204" pitchFamily="34" charset="0"/>
                <a:cs typeface="Calibri" panose="020F0502020204030204" pitchFamily="34" charset="0"/>
              </a:rPr>
              <a:t>Online </a:t>
            </a:r>
            <a:r>
              <a:rPr lang="en-GB" sz="3800" dirty="0" err="1">
                <a:latin typeface="Calibri" panose="020F0502020204030204" pitchFamily="34" charset="0"/>
                <a:cs typeface="Calibri" panose="020F0502020204030204" pitchFamily="34" charset="0"/>
              </a:rPr>
              <a:t>biztonság</a:t>
            </a:r>
            <a:r>
              <a:rPr lang="en-GB" sz="3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800" dirty="0" err="1">
                <a:latin typeface="Calibri" panose="020F0502020204030204" pitchFamily="34" charset="0"/>
                <a:cs typeface="Calibri" panose="020F0502020204030204" pitchFamily="34" charset="0"/>
              </a:rPr>
              <a:t>és</a:t>
            </a:r>
            <a:r>
              <a:rPr lang="en-GB" sz="3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800" dirty="0" err="1">
                <a:latin typeface="Calibri" panose="020F0502020204030204" pitchFamily="34" charset="0"/>
                <a:cs typeface="Calibri" panose="020F0502020204030204" pitchFamily="34" charset="0"/>
              </a:rPr>
              <a:t>gyermekjogok</a:t>
            </a:r>
            <a:endParaRPr lang="en-GB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hu-HU" sz="2800" b="0" strike="noStrike" spc="-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</a:t>
            </a:r>
            <a:r>
              <a:rPr lang="hu-HU" sz="2800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800" b="0" strike="noStrike" spc="-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Kováčová</a:t>
            </a:r>
            <a:r>
              <a:rPr lang="hu-HU" sz="2800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Margaréta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A6DF8C3-97FC-A14E-8E5C-ECE2412B1A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337" y="368850"/>
            <a:ext cx="2133898" cy="866896"/>
          </a:xfrm>
          <a:prstGeom prst="rect">
            <a:avLst/>
          </a:prstGeom>
        </p:spPr>
      </p:pic>
      <p:pic>
        <p:nvPicPr>
          <p:cNvPr id="4" name="Kép 6">
            <a:extLst>
              <a:ext uri="{FF2B5EF4-FFF2-40B4-BE49-F238E27FC236}">
                <a16:creationId xmlns:a16="http://schemas.microsoft.com/office/drawing/2014/main" xmlns="" id="{04B80595-1DD2-544C-B993-981458C75E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7225" y="85136"/>
            <a:ext cx="3722517" cy="16484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Shape 2"/>
          <p:cNvSpPr txBox="1"/>
          <p:nvPr/>
        </p:nvSpPr>
        <p:spPr>
          <a:xfrm>
            <a:off x="838080" y="2185560"/>
            <a:ext cx="10515240" cy="39909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hu-HU" sz="2800" b="0" strike="noStrike" spc="-1" dirty="0">
                <a:solidFill>
                  <a:srgbClr val="000000"/>
                </a:solidFill>
                <a:latin typeface="Calibri"/>
              </a:rPr>
              <a:t>„A jelen prezentáció tartalma nem feltétlenül tartalmazza az Európai Unió hivatalos álláspontját.“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hu-HU" sz="2800" b="0" strike="noStrike" spc="-1" dirty="0">
                <a:solidFill>
                  <a:srgbClr val="000000"/>
                </a:solidFill>
                <a:latin typeface="Calibri"/>
              </a:rPr>
              <a:t>„</a:t>
            </a:r>
            <a:r>
              <a:rPr lang="hu-HU" sz="2800" b="0" strike="noStrike" spc="-1" dirty="0" err="1">
                <a:solidFill>
                  <a:srgbClr val="000000"/>
                </a:solidFill>
                <a:latin typeface="Calibri"/>
              </a:rPr>
              <a:t>Obsah</a:t>
            </a:r>
            <a:r>
              <a:rPr lang="hu-HU" sz="2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hu-HU" sz="2800" b="0" strike="noStrike" spc="-1" dirty="0" err="1">
                <a:solidFill>
                  <a:srgbClr val="000000"/>
                </a:solidFill>
                <a:latin typeface="Calibri"/>
              </a:rPr>
              <a:t>tejto</a:t>
            </a:r>
            <a:r>
              <a:rPr lang="hu-HU" sz="2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hu-HU" sz="2800" b="0" strike="noStrike" spc="-1" dirty="0" err="1">
                <a:solidFill>
                  <a:srgbClr val="000000"/>
                </a:solidFill>
                <a:latin typeface="Calibri"/>
              </a:rPr>
              <a:t>prezentácie</a:t>
            </a:r>
            <a:r>
              <a:rPr lang="hu-HU" sz="2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hu-HU" sz="2800" b="0" strike="noStrike" spc="-1" dirty="0" err="1">
                <a:solidFill>
                  <a:srgbClr val="000000"/>
                </a:solidFill>
                <a:latin typeface="Calibri"/>
              </a:rPr>
              <a:t>nemusí</a:t>
            </a:r>
            <a:r>
              <a:rPr lang="hu-HU" sz="2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hu-HU" sz="2800" b="0" strike="noStrike" spc="-1" dirty="0" err="1">
                <a:solidFill>
                  <a:srgbClr val="000000"/>
                </a:solidFill>
                <a:latin typeface="Calibri"/>
              </a:rPr>
              <a:t>nutne</a:t>
            </a:r>
            <a:r>
              <a:rPr lang="hu-HU" sz="2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hu-HU" sz="2800" b="0" strike="noStrike" spc="-1" dirty="0" err="1">
                <a:solidFill>
                  <a:srgbClr val="000000"/>
                </a:solidFill>
                <a:latin typeface="Calibri"/>
              </a:rPr>
              <a:t>reprezentovať</a:t>
            </a:r>
            <a:r>
              <a:rPr lang="hu-HU" sz="2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hu-HU" sz="2800" b="0" strike="noStrike" spc="-1" dirty="0" err="1">
                <a:solidFill>
                  <a:srgbClr val="000000"/>
                </a:solidFill>
                <a:latin typeface="Calibri"/>
              </a:rPr>
              <a:t>postavenie</a:t>
            </a:r>
            <a:r>
              <a:rPr lang="hu-HU" sz="2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hu-HU" sz="2800" b="0" strike="noStrike" spc="-1" dirty="0" err="1">
                <a:solidFill>
                  <a:srgbClr val="000000"/>
                </a:solidFill>
                <a:latin typeface="Calibri"/>
              </a:rPr>
              <a:t>Európskej</a:t>
            </a:r>
            <a:r>
              <a:rPr lang="hu-HU" sz="2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hu-HU" sz="2800" b="0" strike="noStrike" spc="-1" dirty="0" err="1">
                <a:solidFill>
                  <a:srgbClr val="000000"/>
                </a:solidFill>
                <a:latin typeface="Calibri"/>
              </a:rPr>
              <a:t>Únie</a:t>
            </a:r>
            <a:r>
              <a:rPr lang="hu-HU" sz="2800" b="0" strike="noStrike" spc="-1" dirty="0">
                <a:solidFill>
                  <a:srgbClr val="000000"/>
                </a:solidFill>
                <a:latin typeface="Calibri"/>
              </a:rPr>
              <a:t>.“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Kép 7">
            <a:extLst>
              <a:ext uri="{FF2B5EF4-FFF2-40B4-BE49-F238E27FC236}">
                <a16:creationId xmlns:a16="http://schemas.microsoft.com/office/drawing/2014/main" xmlns="" id="{0B702CE2-F188-5447-9C94-96451A6BB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024" y="142582"/>
            <a:ext cx="3914775" cy="17335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3BAA8DC-B86A-564A-8224-7259EBD92D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337" y="368850"/>
            <a:ext cx="2133898" cy="86689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Shape 2"/>
          <p:cNvSpPr txBox="1"/>
          <p:nvPr/>
        </p:nvSpPr>
        <p:spPr>
          <a:xfrm>
            <a:off x="838080" y="2185560"/>
            <a:ext cx="10515240" cy="39909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lang="hu-HU" sz="2800" b="0" strike="noStrike" spc="-1" dirty="0">
                <a:solidFill>
                  <a:srgbClr val="000000"/>
                </a:solidFill>
                <a:latin typeface="Calibri"/>
              </a:rPr>
              <a:t>Gyermekjogok digitális térben</a:t>
            </a: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endParaRPr lang="hu-HU" sz="2100" spc="-1" dirty="0">
              <a:solidFill>
                <a:srgbClr val="000000"/>
              </a:solidFill>
              <a:latin typeface="Calibri"/>
            </a:endParaRPr>
          </a:p>
          <a:p>
            <a:pPr marL="285750" indent="-28575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r>
              <a:rPr lang="hu-HU" spc="-1" dirty="0">
                <a:solidFill>
                  <a:srgbClr val="000000"/>
                </a:solidFill>
                <a:latin typeface="Calibri"/>
              </a:rPr>
              <a:t>1989 november 20.  Gyermekjogi Egyezmény (UN CRC)</a:t>
            </a:r>
          </a:p>
          <a:p>
            <a:pPr marL="285750" indent="-28575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r>
              <a:rPr lang="hu-HU" spc="-1" dirty="0">
                <a:solidFill>
                  <a:srgbClr val="000000"/>
                </a:solidFill>
                <a:latin typeface="Calibri"/>
              </a:rPr>
              <a:t>Azon jogok minimuma, melyet az államoknak biztosítaniuk kell a gyermekek számára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spc="-1" dirty="0">
                <a:solidFill>
                  <a:srgbClr val="000000"/>
                </a:solidFill>
                <a:latin typeface="Calibri"/>
              </a:rPr>
              <a:t>Csoportosítás:      Gondoskodás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spc="-1" dirty="0">
                <a:solidFill>
                  <a:srgbClr val="000000"/>
                </a:solidFill>
                <a:latin typeface="Calibri"/>
              </a:rPr>
              <a:t>(3P)	              Védelem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spc="-1" dirty="0">
                <a:solidFill>
                  <a:srgbClr val="000000"/>
                </a:solidFill>
                <a:latin typeface="Calibri"/>
              </a:rPr>
              <a:t>	              Részvétel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25.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sz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Általános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kommentár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(2021) a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gyermekek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jogainak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digitalis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környezetben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való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érvényesüléséről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(CRC/C/GC/25)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sz="2800" spc="-1" dirty="0">
                <a:solidFill>
                  <a:srgbClr val="000000"/>
                </a:solidFill>
                <a:latin typeface="Calibri"/>
              </a:rPr>
              <a:t>	</a:t>
            </a:r>
            <a:endParaRPr lang="hu-HU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Kép 7">
            <a:extLst>
              <a:ext uri="{FF2B5EF4-FFF2-40B4-BE49-F238E27FC236}">
                <a16:creationId xmlns:a16="http://schemas.microsoft.com/office/drawing/2014/main" xmlns="" id="{ADBF3895-9249-FD43-AFD1-E1FD99F5C8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024" y="142582"/>
            <a:ext cx="3914775" cy="17335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EFE9426-0B90-F746-B924-B17F280442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337" y="368850"/>
            <a:ext cx="2133898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294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Shape 2"/>
          <p:cNvSpPr txBox="1"/>
          <p:nvPr/>
        </p:nvSpPr>
        <p:spPr>
          <a:xfrm>
            <a:off x="838080" y="2226200"/>
            <a:ext cx="10515240" cy="39909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hu-HU" sz="2800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z="2800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sz="2800" spc="-1" dirty="0">
                <a:solidFill>
                  <a:srgbClr val="000000"/>
                </a:solidFill>
                <a:latin typeface="Calibri"/>
              </a:rPr>
              <a:t>Offline jogok 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sz="2800" spc="-1" dirty="0">
                <a:solidFill>
                  <a:srgbClr val="000000"/>
                </a:solidFill>
                <a:latin typeface="Calibri"/>
              </a:rPr>
              <a:t>          = 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sz="2800" spc="-1" dirty="0">
                <a:solidFill>
                  <a:srgbClr val="000000"/>
                </a:solidFill>
                <a:latin typeface="Calibri"/>
              </a:rPr>
              <a:t>Online jogok</a:t>
            </a:r>
            <a:endParaRPr lang="hu-H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xmlns="" id="{C7B9D9FB-82F5-364C-AD8A-AB2C282B53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2" t="3651" r="6287" b="3174"/>
          <a:stretch/>
        </p:blipFill>
        <p:spPr>
          <a:xfrm>
            <a:off x="4361742" y="2085617"/>
            <a:ext cx="3121852" cy="4772383"/>
          </a:xfrm>
          <a:prstGeom prst="rect">
            <a:avLst/>
          </a:prstGeom>
        </p:spPr>
      </p:pic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xmlns="" id="{9E589F34-3C46-5B42-9F66-2F749E1FDD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3594" y="2085617"/>
            <a:ext cx="3358174" cy="4752240"/>
          </a:xfrm>
          <a:prstGeom prst="rect">
            <a:avLst/>
          </a:prstGeom>
        </p:spPr>
      </p:pic>
      <p:pic>
        <p:nvPicPr>
          <p:cNvPr id="6" name="Kép 7">
            <a:extLst>
              <a:ext uri="{FF2B5EF4-FFF2-40B4-BE49-F238E27FC236}">
                <a16:creationId xmlns:a16="http://schemas.microsoft.com/office/drawing/2014/main" xmlns="" id="{1F669567-C0E1-5F47-9C93-E1D9FADD4B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024" y="142582"/>
            <a:ext cx="3914775" cy="17335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0850C10-5F0F-9240-8BC1-1FF92A8405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337" y="368850"/>
            <a:ext cx="2133898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249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Shape 2"/>
          <p:cNvSpPr txBox="1"/>
          <p:nvPr/>
        </p:nvSpPr>
        <p:spPr>
          <a:xfrm>
            <a:off x="838080" y="2185560"/>
            <a:ext cx="10515240" cy="39909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r>
              <a:rPr lang="en-GB" b="1" dirty="0" err="1"/>
              <a:t>Alapelvek</a:t>
            </a:r>
            <a:r>
              <a:rPr lang="en-GB" b="1" dirty="0"/>
              <a:t>:</a:t>
            </a:r>
          </a:p>
          <a:p>
            <a:endParaRPr lang="en-GB" dirty="0"/>
          </a:p>
          <a:p>
            <a:r>
              <a:rPr lang="en-GB" dirty="0" err="1"/>
              <a:t>Egyezmény</a:t>
            </a:r>
            <a:r>
              <a:rPr lang="en-GB" dirty="0"/>
              <a:t> 2. </a:t>
            </a:r>
            <a:r>
              <a:rPr lang="en-GB" dirty="0" err="1"/>
              <a:t>cikke</a:t>
            </a:r>
            <a:r>
              <a:rPr lang="en-GB" dirty="0"/>
              <a:t>: </a:t>
            </a:r>
            <a:r>
              <a:rPr lang="en-GB" b="1" dirty="0" err="1"/>
              <a:t>hátrányos</a:t>
            </a:r>
            <a:r>
              <a:rPr lang="en-GB" b="1" dirty="0"/>
              <a:t> </a:t>
            </a:r>
            <a:r>
              <a:rPr lang="en-GB" b="1" dirty="0" err="1"/>
              <a:t>megkülönböztetés</a:t>
            </a:r>
            <a:r>
              <a:rPr lang="en-GB" b="1" dirty="0"/>
              <a:t> </a:t>
            </a:r>
            <a:r>
              <a:rPr lang="en-GB" b="1" dirty="0" err="1"/>
              <a:t>tilalma</a:t>
            </a:r>
            <a:endParaRPr lang="en-GB" b="1" dirty="0"/>
          </a:p>
          <a:p>
            <a:endParaRPr lang="en-GB" dirty="0"/>
          </a:p>
          <a:p>
            <a:r>
              <a:rPr lang="en-GB" dirty="0"/>
              <a:t>Az </a:t>
            </a:r>
            <a:r>
              <a:rPr lang="en-GB" dirty="0" err="1"/>
              <a:t>Egyezményben</a:t>
            </a:r>
            <a:r>
              <a:rPr lang="en-GB" dirty="0"/>
              <a:t> </a:t>
            </a:r>
            <a:r>
              <a:rPr lang="en-GB" dirty="0" err="1"/>
              <a:t>részes</a:t>
            </a:r>
            <a:r>
              <a:rPr lang="en-GB" dirty="0"/>
              <a:t> </a:t>
            </a:r>
            <a:r>
              <a:rPr lang="en-GB" dirty="0" err="1"/>
              <a:t>államok</a:t>
            </a:r>
            <a:r>
              <a:rPr lang="en-GB" dirty="0"/>
              <a:t> </a:t>
            </a:r>
            <a:r>
              <a:rPr lang="en-GB" dirty="0" err="1"/>
              <a:t>tiszteletben</a:t>
            </a:r>
            <a:r>
              <a:rPr lang="en-GB" dirty="0"/>
              <a:t> </a:t>
            </a:r>
            <a:r>
              <a:rPr lang="en-GB" dirty="0" err="1"/>
              <a:t>tartják</a:t>
            </a:r>
            <a:r>
              <a:rPr lang="en-GB" dirty="0"/>
              <a:t> </a:t>
            </a:r>
            <a:r>
              <a:rPr lang="en-GB" dirty="0" err="1"/>
              <a:t>és</a:t>
            </a:r>
            <a:r>
              <a:rPr lang="en-GB" dirty="0"/>
              <a:t> </a:t>
            </a:r>
            <a:r>
              <a:rPr lang="en-GB" dirty="0" err="1"/>
              <a:t>biztosítják</a:t>
            </a:r>
            <a:r>
              <a:rPr lang="en-GB" dirty="0"/>
              <a:t> a </a:t>
            </a:r>
            <a:r>
              <a:rPr lang="en-GB" dirty="0" err="1"/>
              <a:t>joghatóságuk</a:t>
            </a:r>
            <a:r>
              <a:rPr lang="en-GB" dirty="0"/>
              <a:t> alá </a:t>
            </a:r>
            <a:r>
              <a:rPr lang="en-GB" dirty="0" err="1"/>
              <a:t>tartozo</a:t>
            </a:r>
            <a:r>
              <a:rPr lang="en-GB" dirty="0"/>
              <a:t>́ </a:t>
            </a:r>
            <a:r>
              <a:rPr lang="en-GB" dirty="0" err="1"/>
              <a:t>gyermekek</a:t>
            </a:r>
            <a:r>
              <a:rPr lang="en-GB" dirty="0"/>
              <a:t> </a:t>
            </a:r>
            <a:r>
              <a:rPr lang="en-GB" dirty="0" err="1"/>
              <a:t>számára</a:t>
            </a:r>
            <a:r>
              <a:rPr lang="en-GB" dirty="0"/>
              <a:t> </a:t>
            </a:r>
            <a:r>
              <a:rPr lang="en-GB" dirty="0" err="1"/>
              <a:t>az</a:t>
            </a:r>
            <a:r>
              <a:rPr lang="en-GB" dirty="0"/>
              <a:t> </a:t>
            </a:r>
            <a:r>
              <a:rPr lang="en-GB" dirty="0" err="1"/>
              <a:t>Egyezményben</a:t>
            </a:r>
            <a:r>
              <a:rPr lang="en-GB" dirty="0"/>
              <a:t> </a:t>
            </a:r>
            <a:r>
              <a:rPr lang="en-GB" dirty="0" err="1"/>
              <a:t>lefektetett</a:t>
            </a:r>
            <a:r>
              <a:rPr lang="en-GB" dirty="0"/>
              <a:t> </a:t>
            </a:r>
            <a:r>
              <a:rPr lang="en-GB" dirty="0" err="1"/>
              <a:t>jogokat</a:t>
            </a:r>
            <a:r>
              <a:rPr lang="en-GB" dirty="0"/>
              <a:t> </a:t>
            </a:r>
            <a:r>
              <a:rPr lang="en-GB" dirty="0" err="1"/>
              <a:t>minden</a:t>
            </a:r>
            <a:r>
              <a:rPr lang="en-GB" dirty="0"/>
              <a:t> </a:t>
            </a:r>
            <a:r>
              <a:rPr lang="en-GB" dirty="0" err="1"/>
              <a:t>megkülönböztetés</a:t>
            </a:r>
            <a:r>
              <a:rPr lang="en-GB" dirty="0"/>
              <a:t>, </a:t>
            </a:r>
            <a:r>
              <a:rPr lang="en-GB" dirty="0" err="1"/>
              <a:t>nevezetesen</a:t>
            </a:r>
            <a:r>
              <a:rPr lang="en-GB" dirty="0"/>
              <a:t> </a:t>
            </a:r>
            <a:r>
              <a:rPr lang="en-GB" b="1" dirty="0"/>
              <a:t>a</a:t>
            </a:r>
            <a:r>
              <a:rPr lang="en-GB" b="1" u="sng" dirty="0"/>
              <a:t> </a:t>
            </a:r>
            <a:r>
              <a:rPr lang="en-GB" b="1" dirty="0" err="1"/>
              <a:t>gyermeknek</a:t>
            </a:r>
            <a:r>
              <a:rPr lang="en-GB" b="1" dirty="0"/>
              <a:t> </a:t>
            </a:r>
            <a:r>
              <a:rPr lang="en-GB" b="1" dirty="0" err="1"/>
              <a:t>vagy</a:t>
            </a:r>
            <a:r>
              <a:rPr lang="en-GB" b="1" dirty="0"/>
              <a:t> </a:t>
            </a:r>
            <a:r>
              <a:rPr lang="en-GB" b="1" dirty="0" err="1"/>
              <a:t>szüleinek</a:t>
            </a:r>
            <a:r>
              <a:rPr lang="en-GB" dirty="0"/>
              <a:t>, </a:t>
            </a:r>
            <a:r>
              <a:rPr lang="en-GB" dirty="0" err="1"/>
              <a:t>vagy</a:t>
            </a:r>
            <a:r>
              <a:rPr lang="en-GB" dirty="0"/>
              <a:t> </a:t>
            </a:r>
            <a:r>
              <a:rPr lang="en-GB" dirty="0" err="1"/>
              <a:t>törvényes</a:t>
            </a:r>
            <a:r>
              <a:rPr lang="en-GB" dirty="0"/>
              <a:t> </a:t>
            </a:r>
            <a:r>
              <a:rPr lang="en-GB" dirty="0" err="1"/>
              <a:t>képviselőjének</a:t>
            </a:r>
            <a:r>
              <a:rPr lang="en-GB" dirty="0"/>
              <a:t> </a:t>
            </a:r>
            <a:r>
              <a:rPr lang="en-GB" b="1" dirty="0"/>
              <a:t>faja, </a:t>
            </a:r>
            <a:r>
              <a:rPr lang="en-GB" b="1" dirty="0" err="1"/>
              <a:t>színe</a:t>
            </a:r>
            <a:r>
              <a:rPr lang="en-GB" b="1" dirty="0"/>
              <a:t>, </a:t>
            </a:r>
            <a:r>
              <a:rPr lang="en-GB" b="1" dirty="0" err="1"/>
              <a:t>neme</a:t>
            </a:r>
            <a:r>
              <a:rPr lang="en-GB" b="1" dirty="0"/>
              <a:t>, </a:t>
            </a:r>
            <a:r>
              <a:rPr lang="en-GB" b="1" dirty="0" err="1"/>
              <a:t>nyelve</a:t>
            </a:r>
            <a:r>
              <a:rPr lang="en-GB" b="1" dirty="0"/>
              <a:t>, </a:t>
            </a:r>
            <a:r>
              <a:rPr lang="en-GB" b="1" dirty="0" err="1"/>
              <a:t>vallása</a:t>
            </a:r>
            <a:r>
              <a:rPr lang="en-GB" b="1" dirty="0"/>
              <a:t>, </a:t>
            </a:r>
            <a:r>
              <a:rPr lang="en-GB" b="1" dirty="0" err="1"/>
              <a:t>politikai</a:t>
            </a:r>
            <a:r>
              <a:rPr lang="en-GB" b="1" dirty="0"/>
              <a:t> </a:t>
            </a:r>
            <a:r>
              <a:rPr lang="en-GB" b="1" dirty="0" err="1"/>
              <a:t>vagy</a:t>
            </a:r>
            <a:r>
              <a:rPr lang="en-GB" b="1" dirty="0"/>
              <a:t> </a:t>
            </a:r>
            <a:r>
              <a:rPr lang="en-GB" b="1" dirty="0" err="1"/>
              <a:t>más</a:t>
            </a:r>
            <a:r>
              <a:rPr lang="en-GB" b="1" dirty="0"/>
              <a:t> </a:t>
            </a:r>
            <a:r>
              <a:rPr lang="en-GB" b="1" dirty="0" err="1"/>
              <a:t>véleménye</a:t>
            </a:r>
            <a:r>
              <a:rPr lang="en-GB" b="1" dirty="0"/>
              <a:t>, </a:t>
            </a:r>
            <a:r>
              <a:rPr lang="en-GB" b="1" dirty="0" err="1"/>
              <a:t>nemzeti</a:t>
            </a:r>
            <a:r>
              <a:rPr lang="en-GB" b="1" dirty="0"/>
              <a:t>, </a:t>
            </a:r>
            <a:r>
              <a:rPr lang="en-GB" b="1" dirty="0" err="1"/>
              <a:t>nemzetiségi</a:t>
            </a:r>
            <a:r>
              <a:rPr lang="en-GB" b="1" dirty="0"/>
              <a:t> </a:t>
            </a:r>
            <a:r>
              <a:rPr lang="en-GB" b="1" dirty="0" err="1"/>
              <a:t>vagy</a:t>
            </a:r>
            <a:r>
              <a:rPr lang="en-GB" b="1" dirty="0"/>
              <a:t> </a:t>
            </a:r>
            <a:r>
              <a:rPr lang="en-GB" b="1" dirty="0" err="1"/>
              <a:t>társadalmi</a:t>
            </a:r>
            <a:r>
              <a:rPr lang="en-GB" b="1" dirty="0"/>
              <a:t> </a:t>
            </a:r>
            <a:r>
              <a:rPr lang="en-GB" b="1" dirty="0" err="1"/>
              <a:t>származása</a:t>
            </a:r>
            <a:r>
              <a:rPr lang="en-GB" b="1" dirty="0"/>
              <a:t>, </a:t>
            </a:r>
            <a:r>
              <a:rPr lang="en-GB" b="1" dirty="0" err="1"/>
              <a:t>vagyoni</a:t>
            </a:r>
            <a:r>
              <a:rPr lang="en-GB" b="1" dirty="0"/>
              <a:t> </a:t>
            </a:r>
            <a:r>
              <a:rPr lang="en-GB" b="1" dirty="0" err="1"/>
              <a:t>helyzete</a:t>
            </a:r>
            <a:r>
              <a:rPr lang="en-GB" b="1" dirty="0"/>
              <a:t>, </a:t>
            </a:r>
            <a:r>
              <a:rPr lang="en-GB" b="1" dirty="0" err="1"/>
              <a:t>cselekvőképtelensége</a:t>
            </a:r>
            <a:r>
              <a:rPr lang="en-GB" b="1" dirty="0"/>
              <a:t>, </a:t>
            </a:r>
            <a:r>
              <a:rPr lang="en-GB" b="1" dirty="0" err="1"/>
              <a:t>születési</a:t>
            </a:r>
            <a:r>
              <a:rPr lang="en-GB" b="1" dirty="0"/>
              <a:t> </a:t>
            </a:r>
            <a:r>
              <a:rPr lang="en-GB" b="1" dirty="0" err="1"/>
              <a:t>vagy</a:t>
            </a:r>
            <a:r>
              <a:rPr lang="en-GB" b="1" dirty="0"/>
              <a:t> </a:t>
            </a:r>
            <a:r>
              <a:rPr lang="en-GB" b="1" dirty="0" err="1"/>
              <a:t>egyéb</a:t>
            </a:r>
            <a:r>
              <a:rPr lang="en-GB" b="1" dirty="0"/>
              <a:t> </a:t>
            </a:r>
            <a:r>
              <a:rPr lang="en-GB" b="1" dirty="0" err="1"/>
              <a:t>helyzete</a:t>
            </a:r>
            <a:r>
              <a:rPr lang="en-GB" b="1" dirty="0"/>
              <a:t> </a:t>
            </a:r>
            <a:r>
              <a:rPr lang="en-GB" b="1" dirty="0" err="1"/>
              <a:t>szerinti</a:t>
            </a:r>
            <a:r>
              <a:rPr lang="en-GB" b="1" dirty="0"/>
              <a:t> </a:t>
            </a:r>
            <a:r>
              <a:rPr lang="en-GB" b="1" dirty="0" err="1"/>
              <a:t>különbségtétel</a:t>
            </a:r>
            <a:r>
              <a:rPr lang="en-GB" b="1" dirty="0"/>
              <a:t> </a:t>
            </a:r>
            <a:r>
              <a:rPr lang="en-GB" b="1" dirty="0" err="1"/>
              <a:t>nélkül</a:t>
            </a:r>
            <a:r>
              <a:rPr lang="en-GB" b="1" dirty="0"/>
              <a:t>…</a:t>
            </a:r>
          </a:p>
          <a:p>
            <a:endParaRPr lang="en-GB" b="1" dirty="0"/>
          </a:p>
          <a:p>
            <a:endParaRPr lang="en-GB" b="1" dirty="0"/>
          </a:p>
          <a:p>
            <a:r>
              <a:rPr lang="en-GB" b="1" dirty="0"/>
              <a:t>CRC/C/GC/25:</a:t>
            </a:r>
          </a:p>
          <a:p>
            <a:r>
              <a:rPr lang="en-GB" dirty="0" err="1"/>
              <a:t>Biztosítani</a:t>
            </a:r>
            <a:r>
              <a:rPr lang="en-GB" dirty="0"/>
              <a:t> </a:t>
            </a:r>
            <a:r>
              <a:rPr lang="en-GB" dirty="0" err="1"/>
              <a:t>kell</a:t>
            </a:r>
            <a:r>
              <a:rPr lang="en-GB" dirty="0"/>
              <a:t>, </a:t>
            </a:r>
            <a:r>
              <a:rPr lang="en-GB" dirty="0" err="1"/>
              <a:t>hogy</a:t>
            </a:r>
            <a:r>
              <a:rPr lang="en-GB" dirty="0"/>
              <a:t> a </a:t>
            </a:r>
            <a:r>
              <a:rPr lang="en-GB" dirty="0" err="1"/>
              <a:t>digitáis</a:t>
            </a:r>
            <a:r>
              <a:rPr lang="en-GB" dirty="0"/>
              <a:t> </a:t>
            </a:r>
            <a:r>
              <a:rPr lang="en-GB" dirty="0" err="1"/>
              <a:t>környezethez</a:t>
            </a:r>
            <a:r>
              <a:rPr lang="en-GB" dirty="0"/>
              <a:t> </a:t>
            </a:r>
            <a:r>
              <a:rPr lang="en-GB" dirty="0" err="1"/>
              <a:t>minden</a:t>
            </a:r>
            <a:r>
              <a:rPr lang="en-GB" dirty="0"/>
              <a:t> </a:t>
            </a:r>
            <a:r>
              <a:rPr lang="en-GB" dirty="0" err="1"/>
              <a:t>gyermek</a:t>
            </a:r>
            <a:r>
              <a:rPr lang="en-GB" dirty="0"/>
              <a:t> </a:t>
            </a:r>
            <a:r>
              <a:rPr lang="en-GB" dirty="0" err="1"/>
              <a:t>egyenlő</a:t>
            </a:r>
            <a:r>
              <a:rPr lang="en-GB" dirty="0"/>
              <a:t> </a:t>
            </a:r>
            <a:r>
              <a:rPr lang="en-GB" dirty="0" err="1"/>
              <a:t>hozzáféréssel</a:t>
            </a:r>
            <a:r>
              <a:rPr lang="en-GB" dirty="0"/>
              <a:t> </a:t>
            </a:r>
            <a:r>
              <a:rPr lang="en-GB" dirty="0" err="1"/>
              <a:t>rendelkezzen</a:t>
            </a:r>
            <a:r>
              <a:rPr lang="en-GB" dirty="0"/>
              <a:t>. </a:t>
            </a:r>
            <a:r>
              <a:rPr lang="en-GB" dirty="0" err="1"/>
              <a:t>Szükséges</a:t>
            </a:r>
            <a:r>
              <a:rPr lang="en-GB" dirty="0"/>
              <a:t> </a:t>
            </a:r>
            <a:r>
              <a:rPr lang="en-GB" dirty="0" err="1"/>
              <a:t>intézkedéseket</a:t>
            </a:r>
            <a:r>
              <a:rPr lang="en-GB" dirty="0"/>
              <a:t> </a:t>
            </a:r>
            <a:r>
              <a:rPr lang="en-GB" dirty="0" err="1"/>
              <a:t>megtétele</a:t>
            </a:r>
            <a:r>
              <a:rPr lang="en-GB" dirty="0"/>
              <a:t> a </a:t>
            </a:r>
            <a:r>
              <a:rPr lang="en-GB" dirty="0" err="1"/>
              <a:t>digitális</a:t>
            </a:r>
            <a:r>
              <a:rPr lang="en-GB" dirty="0"/>
              <a:t> </a:t>
            </a:r>
            <a:r>
              <a:rPr lang="en-GB" dirty="0" err="1"/>
              <a:t>kirekesztés</a:t>
            </a:r>
            <a:r>
              <a:rPr lang="en-GB" dirty="0"/>
              <a:t> </a:t>
            </a:r>
            <a:r>
              <a:rPr lang="en-GB" dirty="0" err="1"/>
              <a:t>ellen</a:t>
            </a:r>
            <a:r>
              <a:rPr lang="en-GB" dirty="0"/>
              <a:t>.</a:t>
            </a:r>
          </a:p>
          <a:p>
            <a:endParaRPr lang="en-GB" b="1" dirty="0"/>
          </a:p>
          <a:p>
            <a:r>
              <a:rPr lang="en-GB" b="1" dirty="0"/>
              <a:t> </a:t>
            </a:r>
          </a:p>
          <a:p>
            <a:endParaRPr lang="en-GB" dirty="0"/>
          </a:p>
          <a:p>
            <a:endParaRPr lang="en-GB" sz="2800" dirty="0"/>
          </a:p>
        </p:txBody>
      </p:sp>
      <p:pic>
        <p:nvPicPr>
          <p:cNvPr id="3" name="Kép 7">
            <a:extLst>
              <a:ext uri="{FF2B5EF4-FFF2-40B4-BE49-F238E27FC236}">
                <a16:creationId xmlns:a16="http://schemas.microsoft.com/office/drawing/2014/main" xmlns="" id="{4F100D88-B7EF-F245-B7A7-70168F4B89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024" y="142582"/>
            <a:ext cx="3914775" cy="17335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33C3C0E-808F-0F49-B291-12BDC75421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337" y="368850"/>
            <a:ext cx="2133898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669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Shape 2"/>
          <p:cNvSpPr txBox="1"/>
          <p:nvPr/>
        </p:nvSpPr>
        <p:spPr>
          <a:xfrm>
            <a:off x="838080" y="2185560"/>
            <a:ext cx="10515240" cy="39909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r>
              <a:rPr lang="en-GB" dirty="0" err="1"/>
              <a:t>Egyezmény</a:t>
            </a:r>
            <a:r>
              <a:rPr lang="en-GB" dirty="0"/>
              <a:t> 3. </a:t>
            </a:r>
            <a:r>
              <a:rPr lang="en-GB" dirty="0" err="1"/>
              <a:t>cikke</a:t>
            </a:r>
            <a:r>
              <a:rPr lang="en-GB" dirty="0"/>
              <a:t>: </a:t>
            </a:r>
            <a:r>
              <a:rPr lang="en-GB" b="1" dirty="0"/>
              <a:t>a </a:t>
            </a:r>
            <a:r>
              <a:rPr lang="en-GB" b="1" dirty="0" err="1"/>
              <a:t>gyermek</a:t>
            </a:r>
            <a:r>
              <a:rPr lang="en-GB" b="1" dirty="0"/>
              <a:t> </a:t>
            </a:r>
            <a:r>
              <a:rPr lang="en-GB" b="1" dirty="0" err="1"/>
              <a:t>legfőbb</a:t>
            </a:r>
            <a:r>
              <a:rPr lang="en-GB" b="1" dirty="0"/>
              <a:t> </a:t>
            </a:r>
            <a:r>
              <a:rPr lang="en-GB" b="1" dirty="0" err="1"/>
              <a:t>érdeke</a:t>
            </a:r>
            <a:r>
              <a:rPr lang="en-GB" b="1" dirty="0"/>
              <a:t>!</a:t>
            </a:r>
          </a:p>
          <a:p>
            <a:endParaRPr lang="en-GB" b="1" dirty="0"/>
          </a:p>
          <a:p>
            <a:r>
              <a:rPr lang="en-GB" dirty="0"/>
              <a:t>A </a:t>
            </a:r>
            <a:r>
              <a:rPr lang="en-GB" dirty="0" err="1"/>
              <a:t>szociális</a:t>
            </a:r>
            <a:r>
              <a:rPr lang="en-GB" dirty="0"/>
              <a:t> </a:t>
            </a:r>
            <a:r>
              <a:rPr lang="en-GB" dirty="0" err="1"/>
              <a:t>védelem</a:t>
            </a:r>
            <a:r>
              <a:rPr lang="en-GB" dirty="0"/>
              <a:t> </a:t>
            </a:r>
            <a:r>
              <a:rPr lang="en-GB" dirty="0" err="1"/>
              <a:t>köz</a:t>
            </a:r>
            <a:r>
              <a:rPr lang="en-GB" dirty="0"/>
              <a:t>- </a:t>
            </a:r>
            <a:r>
              <a:rPr lang="en-GB" dirty="0" err="1"/>
              <a:t>és</a:t>
            </a:r>
            <a:r>
              <a:rPr lang="en-GB" dirty="0"/>
              <a:t> </a:t>
            </a:r>
            <a:r>
              <a:rPr lang="en-GB" dirty="0" err="1"/>
              <a:t>magánintézményei</a:t>
            </a:r>
            <a:r>
              <a:rPr lang="en-GB" dirty="0"/>
              <a:t>, a </a:t>
            </a:r>
            <a:r>
              <a:rPr lang="en-GB" dirty="0" err="1"/>
              <a:t>bíróságok</a:t>
            </a:r>
            <a:r>
              <a:rPr lang="en-GB" dirty="0"/>
              <a:t>, a </a:t>
            </a:r>
            <a:r>
              <a:rPr lang="en-GB" dirty="0" err="1"/>
              <a:t>közigazgatási</a:t>
            </a:r>
            <a:r>
              <a:rPr lang="en-GB" dirty="0"/>
              <a:t> </a:t>
            </a:r>
            <a:r>
              <a:rPr lang="en-GB" dirty="0" err="1"/>
              <a:t>hatóságok</a:t>
            </a:r>
            <a:r>
              <a:rPr lang="en-GB" dirty="0"/>
              <a:t> </a:t>
            </a:r>
            <a:r>
              <a:rPr lang="en-GB" dirty="0" err="1"/>
              <a:t>és</a:t>
            </a:r>
            <a:r>
              <a:rPr lang="en-GB" dirty="0"/>
              <a:t> a </a:t>
            </a:r>
            <a:r>
              <a:rPr lang="en-GB" dirty="0" err="1"/>
              <a:t>törvényhozo</a:t>
            </a:r>
            <a:r>
              <a:rPr lang="en-GB" dirty="0"/>
              <a:t>́ </a:t>
            </a:r>
            <a:r>
              <a:rPr lang="en-GB" dirty="0" err="1"/>
              <a:t>szervek</a:t>
            </a:r>
            <a:r>
              <a:rPr lang="en-GB" dirty="0"/>
              <a:t> </a:t>
            </a:r>
            <a:r>
              <a:rPr lang="en-GB" dirty="0" err="1"/>
              <a:t>minden</a:t>
            </a:r>
            <a:r>
              <a:rPr lang="en-GB" dirty="0"/>
              <a:t>, a </a:t>
            </a:r>
            <a:r>
              <a:rPr lang="en-GB" dirty="0" err="1"/>
              <a:t>gyermeket</a:t>
            </a:r>
            <a:r>
              <a:rPr lang="en-GB" dirty="0"/>
              <a:t> </a:t>
            </a:r>
            <a:r>
              <a:rPr lang="en-GB" dirty="0" err="1"/>
              <a:t>érintő</a:t>
            </a:r>
            <a:r>
              <a:rPr lang="en-GB" dirty="0"/>
              <a:t> </a:t>
            </a:r>
            <a:r>
              <a:rPr lang="en-GB" dirty="0" err="1"/>
              <a:t>döntésükben</a:t>
            </a:r>
            <a:r>
              <a:rPr lang="en-GB" dirty="0"/>
              <a:t> a </a:t>
            </a:r>
            <a:r>
              <a:rPr lang="en-GB" b="1" dirty="0" err="1"/>
              <a:t>gyermek</a:t>
            </a:r>
            <a:r>
              <a:rPr lang="en-GB" b="1" dirty="0"/>
              <a:t> </a:t>
            </a:r>
            <a:r>
              <a:rPr lang="en-GB" b="1" dirty="0" err="1"/>
              <a:t>mindenek</a:t>
            </a:r>
            <a:r>
              <a:rPr lang="en-GB" b="1" dirty="0"/>
              <a:t> </a:t>
            </a:r>
            <a:r>
              <a:rPr lang="en-GB" b="1" dirty="0" err="1"/>
              <a:t>felett</a:t>
            </a:r>
            <a:r>
              <a:rPr lang="en-GB" b="1" dirty="0"/>
              <a:t> </a:t>
            </a:r>
            <a:r>
              <a:rPr lang="en-GB" b="1" dirty="0" err="1"/>
              <a:t>állo</a:t>
            </a:r>
            <a:r>
              <a:rPr lang="en-GB" b="1" dirty="0"/>
              <a:t>́ </a:t>
            </a:r>
            <a:r>
              <a:rPr lang="en-GB" b="1" dirty="0" err="1"/>
              <a:t>érdekét</a:t>
            </a:r>
            <a:r>
              <a:rPr lang="en-GB" b="1" dirty="0"/>
              <a:t> </a:t>
            </a:r>
            <a:r>
              <a:rPr lang="en-GB" b="1" dirty="0" err="1"/>
              <a:t>veszik</a:t>
            </a:r>
            <a:r>
              <a:rPr lang="en-GB" b="1" dirty="0"/>
              <a:t> </a:t>
            </a:r>
            <a:r>
              <a:rPr lang="en-GB" b="1" dirty="0" err="1"/>
              <a:t>figyelembe</a:t>
            </a:r>
            <a:r>
              <a:rPr lang="en-GB" b="1" dirty="0"/>
              <a:t> </a:t>
            </a:r>
            <a:r>
              <a:rPr lang="en-GB" b="1" dirty="0" err="1"/>
              <a:t>elsősorban</a:t>
            </a:r>
            <a:r>
              <a:rPr lang="en-GB" b="1" dirty="0"/>
              <a:t>.</a:t>
            </a:r>
            <a:r>
              <a:rPr lang="en-GB" dirty="0"/>
              <a:t> </a:t>
            </a:r>
          </a:p>
          <a:p>
            <a:endParaRPr lang="en-GB" dirty="0"/>
          </a:p>
          <a:p>
            <a:endParaRPr lang="en-GB" dirty="0"/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en-GB" b="1" dirty="0"/>
              <a:t>CRC/C/GC/25: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en-GB" dirty="0" err="1"/>
              <a:t>Digitális</a:t>
            </a:r>
            <a:r>
              <a:rPr lang="en-GB" dirty="0"/>
              <a:t> </a:t>
            </a:r>
            <a:r>
              <a:rPr lang="en-GB" dirty="0" err="1"/>
              <a:t>környezetben</a:t>
            </a:r>
            <a:r>
              <a:rPr lang="en-GB" dirty="0"/>
              <a:t> is </a:t>
            </a:r>
            <a:r>
              <a:rPr lang="en-GB" dirty="0" err="1"/>
              <a:t>biztosítani</a:t>
            </a:r>
            <a:r>
              <a:rPr lang="en-GB" dirty="0"/>
              <a:t> </a:t>
            </a:r>
            <a:r>
              <a:rPr lang="en-GB" dirty="0" err="1"/>
              <a:t>kell</a:t>
            </a:r>
            <a:r>
              <a:rPr lang="en-GB" dirty="0"/>
              <a:t> a </a:t>
            </a:r>
            <a:r>
              <a:rPr lang="en-GB" dirty="0" err="1"/>
              <a:t>gyermek</a:t>
            </a:r>
            <a:r>
              <a:rPr lang="en-GB" dirty="0"/>
              <a:t> </a:t>
            </a:r>
            <a:r>
              <a:rPr lang="en-GB" dirty="0" err="1"/>
              <a:t>legfőbb</a:t>
            </a:r>
            <a:r>
              <a:rPr lang="en-GB" dirty="0"/>
              <a:t> </a:t>
            </a:r>
            <a:r>
              <a:rPr lang="en-GB" dirty="0" err="1"/>
              <a:t>érdekét</a:t>
            </a:r>
            <a:r>
              <a:rPr lang="en-GB" dirty="0"/>
              <a:t>.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en-GB" dirty="0"/>
              <a:t>( </a:t>
            </a:r>
            <a:r>
              <a:rPr lang="en-GB" dirty="0" err="1"/>
              <a:t>Kialakítás</a:t>
            </a:r>
            <a:r>
              <a:rPr lang="en-GB" dirty="0"/>
              <a:t>, </a:t>
            </a:r>
            <a:r>
              <a:rPr lang="en-GB" dirty="0" err="1"/>
              <a:t>kínálat</a:t>
            </a:r>
            <a:r>
              <a:rPr lang="en-GB" dirty="0"/>
              <a:t>, </a:t>
            </a:r>
            <a:r>
              <a:rPr lang="en-GB" dirty="0" err="1"/>
              <a:t>szabályozás</a:t>
            </a:r>
            <a:r>
              <a:rPr lang="en-GB" dirty="0"/>
              <a:t>, </a:t>
            </a:r>
            <a:r>
              <a:rPr lang="en-GB" dirty="0" err="1"/>
              <a:t>kezelés</a:t>
            </a:r>
            <a:r>
              <a:rPr lang="en-GB" dirty="0"/>
              <a:t>, </a:t>
            </a:r>
            <a:r>
              <a:rPr lang="en-GB" dirty="0" err="1"/>
              <a:t>használat</a:t>
            </a:r>
            <a:r>
              <a:rPr lang="en-GB" dirty="0"/>
              <a:t> )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GB" dirty="0"/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Kép 7">
            <a:extLst>
              <a:ext uri="{FF2B5EF4-FFF2-40B4-BE49-F238E27FC236}">
                <a16:creationId xmlns:a16="http://schemas.microsoft.com/office/drawing/2014/main" xmlns="" id="{2284C495-25D0-D343-96EA-69EFD66685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024" y="142582"/>
            <a:ext cx="3914775" cy="17335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79C6622-5E89-8B43-8A32-893AB1432B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337" y="368850"/>
            <a:ext cx="2133898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532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Shape 2"/>
          <p:cNvSpPr txBox="1"/>
          <p:nvPr/>
        </p:nvSpPr>
        <p:spPr>
          <a:xfrm>
            <a:off x="838080" y="2185560"/>
            <a:ext cx="10515240" cy="4264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Egyezmény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6.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cikke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GB" b="1" dirty="0" err="1">
                <a:latin typeface="Calibri" panose="020F0502020204030204" pitchFamily="34" charset="0"/>
                <a:cs typeface="Calibri" panose="020F0502020204030204" pitchFamily="34" charset="0"/>
              </a:rPr>
              <a:t>gyermek</a:t>
            </a: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b="1" dirty="0" err="1">
                <a:latin typeface="Calibri" panose="020F0502020204030204" pitchFamily="34" charset="0"/>
                <a:cs typeface="Calibri" panose="020F0502020204030204" pitchFamily="34" charset="0"/>
              </a:rPr>
              <a:t>joga</a:t>
            </a: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b="1" dirty="0" err="1">
                <a:latin typeface="Calibri" panose="020F0502020204030204" pitchFamily="34" charset="0"/>
                <a:cs typeface="Calibri" panose="020F0502020204030204" pitchFamily="34" charset="0"/>
              </a:rPr>
              <a:t>az</a:t>
            </a: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b="1" dirty="0" err="1">
                <a:latin typeface="Calibri" panose="020F0502020204030204" pitchFamily="34" charset="0"/>
                <a:cs typeface="Calibri" panose="020F0502020204030204" pitchFamily="34" charset="0"/>
              </a:rPr>
              <a:t>élethez</a:t>
            </a: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b="1" dirty="0" err="1">
                <a:latin typeface="Calibri" panose="020F0502020204030204" pitchFamily="34" charset="0"/>
                <a:cs typeface="Calibri" panose="020F0502020204030204" pitchFamily="34" charset="0"/>
              </a:rPr>
              <a:t>és</a:t>
            </a: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b="1" dirty="0" err="1">
                <a:latin typeface="Calibri" panose="020F0502020204030204" pitchFamily="34" charset="0"/>
                <a:cs typeface="Calibri" panose="020F0502020204030204" pitchFamily="34" charset="0"/>
              </a:rPr>
              <a:t>az</a:t>
            </a: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b="1" dirty="0" err="1">
                <a:latin typeface="Calibri" panose="020F0502020204030204" pitchFamily="34" charset="0"/>
                <a:cs typeface="Calibri" panose="020F0502020204030204" pitchFamily="34" charset="0"/>
              </a:rPr>
              <a:t>életben</a:t>
            </a: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b="1" dirty="0" err="1">
                <a:latin typeface="Calibri" panose="020F0502020204030204" pitchFamily="34" charset="0"/>
                <a:cs typeface="Calibri" panose="020F0502020204030204" pitchFamily="34" charset="0"/>
              </a:rPr>
              <a:t>maradás</a:t>
            </a: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b="1" dirty="0" err="1">
                <a:latin typeface="Calibri" panose="020F0502020204030204" pitchFamily="34" charset="0"/>
                <a:cs typeface="Calibri" panose="020F0502020204030204" pitchFamily="34" charset="0"/>
              </a:rPr>
              <a:t>és</a:t>
            </a: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b="1" dirty="0" err="1">
                <a:latin typeface="Calibri" panose="020F0502020204030204" pitchFamily="34" charset="0"/>
                <a:cs typeface="Calibri" panose="020F0502020204030204" pitchFamily="34" charset="0"/>
              </a:rPr>
              <a:t>fejlődés</a:t>
            </a: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b="1" dirty="0" err="1">
                <a:latin typeface="Calibri" panose="020F0502020204030204" pitchFamily="34" charset="0"/>
                <a:cs typeface="Calibri" panose="020F0502020204030204" pitchFamily="34" charset="0"/>
              </a:rPr>
              <a:t>legnagyobb</a:t>
            </a: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b="1" dirty="0" err="1">
                <a:latin typeface="Calibri" panose="020F0502020204030204" pitchFamily="34" charset="0"/>
                <a:cs typeface="Calibri" panose="020F0502020204030204" pitchFamily="34" charset="0"/>
              </a:rPr>
              <a:t>mértékű</a:t>
            </a: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b="1" dirty="0" err="1">
                <a:latin typeface="Calibri" panose="020F0502020204030204" pitchFamily="34" charset="0"/>
                <a:cs typeface="Calibri" panose="020F0502020204030204" pitchFamily="34" charset="0"/>
              </a:rPr>
              <a:t>biztosítása</a:t>
            </a: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Az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Egyezményben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részes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államok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elismerik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hogy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minden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gyermeknek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veleszületett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joga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van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az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életre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Az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Egyezményben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részes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államok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lehetséges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legnagyobb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mértékben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biztosítják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gyermek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életben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maradását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és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fejlődését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CRC/C/GC/25:</a:t>
            </a: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gyermek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életének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életben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maradásának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és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fejlődésének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védelmét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online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térben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is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biztosítani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kell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 a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fenyegető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veszélyek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ellen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(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internetes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zaklatás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szexuális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visszaélések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stb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.). Az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újjonan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jelentkező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veszélyek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azonosítása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és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kezelése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Az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információs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technológiák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hatásvizsgálata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gyermek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fejlődésére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különösen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a korai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években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óvintézkedésekre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lehet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szükség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hu-H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Kép 7">
            <a:extLst>
              <a:ext uri="{FF2B5EF4-FFF2-40B4-BE49-F238E27FC236}">
                <a16:creationId xmlns:a16="http://schemas.microsoft.com/office/drawing/2014/main" xmlns="" id="{9CD905CC-4DDA-F747-BA64-B27A53E7EA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024" y="142582"/>
            <a:ext cx="3914775" cy="17335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604AE22-F2B8-5F4D-85D0-F2C325CED9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337" y="368850"/>
            <a:ext cx="2133898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191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Shape 2"/>
          <p:cNvSpPr txBox="1"/>
          <p:nvPr/>
        </p:nvSpPr>
        <p:spPr>
          <a:xfrm>
            <a:off x="838080" y="2185560"/>
            <a:ext cx="10515240" cy="39909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Egyezmény 12. cikke: </a:t>
            </a:r>
            <a:r>
              <a:rPr lang="hu-HU" b="1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gyermek véleményének tiszteletben tartása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Az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Egyezményben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részes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államok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az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ítélőképessége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birtokában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lévő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gyermek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számára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biztosítják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azt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jogot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hogy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minden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őt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érdeklő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kérdésben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szabadon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kinyilváníthassa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véleményét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; a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gyermek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véleményét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figyelemmel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korára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és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érettségi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fokára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kellően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tekintetbe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kell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venni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CRC/C/GC/25: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gyermekek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aktív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részvétele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az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őket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érintő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ügyekben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Digitális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eszközökkel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kapcsolatos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tudatosság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növelése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képzés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és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támogatás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biztosítása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Gyermekek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bevonása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jogalkotásba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, a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konzultációs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folyamatokba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valamint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a digitalis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termékek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szolgáltatások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fejlesztésébe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u-H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Kép 7">
            <a:extLst>
              <a:ext uri="{FF2B5EF4-FFF2-40B4-BE49-F238E27FC236}">
                <a16:creationId xmlns:a16="http://schemas.microsoft.com/office/drawing/2014/main" xmlns="" id="{A6EAD515-8DDB-2E4B-873A-BEF936B528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024" y="142582"/>
            <a:ext cx="3914775" cy="17335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B76DEB1-D9CD-A043-BD93-CCC4DAA9A8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337" y="368850"/>
            <a:ext cx="2133898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397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Shape 2"/>
          <p:cNvSpPr txBox="1"/>
          <p:nvPr/>
        </p:nvSpPr>
        <p:spPr>
          <a:xfrm>
            <a:off x="838080" y="2185560"/>
            <a:ext cx="10515240" cy="4378526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hu-HU" b="1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Jelenlegi helyzet: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b="1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b="1" strike="noStrike" spc="-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Europol</a:t>
            </a:r>
            <a:r>
              <a:rPr lang="hu-HU" b="1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jelentések: </a:t>
            </a:r>
            <a:r>
              <a:rPr lang="hu-HU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covid-19. járvány idején nőtt </a:t>
            </a:r>
            <a:r>
              <a:rPr lang="hu-HU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gyermekek online szexuális bántalmazása,  kizsákmányolása és  az internetes zaklatások aránya.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Ennek okai, hogy az online térben eltöltött idő jelentősen megnövekedett, továbbá a bezártság és kevesebb felügyelet.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Az UNICEF és az EUROSTAT adat szerint pedig nőtt a családon belüli erőszak és a gyermekszegénység.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Kép 7">
            <a:extLst>
              <a:ext uri="{FF2B5EF4-FFF2-40B4-BE49-F238E27FC236}">
                <a16:creationId xmlns:a16="http://schemas.microsoft.com/office/drawing/2014/main" xmlns="" id="{00D7A0F1-4306-CC48-AC30-6AE7ECA62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024" y="142582"/>
            <a:ext cx="3914775" cy="17335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A50A0F6-B42F-C148-B04B-DF932B786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337" y="368850"/>
            <a:ext cx="2133898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474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Shape 2"/>
          <p:cNvSpPr txBox="1"/>
          <p:nvPr/>
        </p:nvSpPr>
        <p:spPr>
          <a:xfrm>
            <a:off x="838080" y="2185560"/>
            <a:ext cx="10515240" cy="39909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Online biztonság – Kockázatok a gyermek szempontjából</a:t>
            </a: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r>
              <a:rPr lang="hu-HU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Tartalom: 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- a korának nem megfelelő tartalommal találkozik ( erőszakos tartalom, idegengyűlöletre uszító 			tartalom, gyermekpornográf tartalom, stb.)   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-  saját megosztásaik, személyes adatok kiadása </a:t>
            </a:r>
          </a:p>
          <a:p>
            <a:pPr marL="285750" indent="-28575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r>
              <a:rPr lang="hu-HU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Kapcsolat: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- fizikai jelenlét nélküli kapcsolat ismeretlen személlyel, álprofil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- </a:t>
            </a:r>
            <a:r>
              <a:rPr lang="hu-HU" spc="-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grooming</a:t>
            </a:r>
            <a:r>
              <a:rPr lang="hu-HU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szexuális tartalmú internetes zsarolás ( </a:t>
            </a:r>
            <a:r>
              <a:rPr lang="hu-HU" spc="-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sextortion</a:t>
            </a:r>
            <a:r>
              <a:rPr lang="hu-HU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)</a:t>
            </a:r>
          </a:p>
          <a:p>
            <a:pPr marL="285750" indent="-28575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r>
              <a:rPr lang="hu-HU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Magatartás: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- internetes bántalmazás ( </a:t>
            </a:r>
            <a:r>
              <a:rPr lang="hu-HU" spc="-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cyberbullying</a:t>
            </a:r>
            <a:r>
              <a:rPr lang="hu-HU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- szexuális tartalmú videók, üzenetek, képek küldése ( szexting )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Kép 7">
            <a:extLst>
              <a:ext uri="{FF2B5EF4-FFF2-40B4-BE49-F238E27FC236}">
                <a16:creationId xmlns:a16="http://schemas.microsoft.com/office/drawing/2014/main" xmlns="" id="{A8D5F4B1-38DA-044D-B97E-09FA8D8AE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024" y="142582"/>
            <a:ext cx="3914775" cy="17335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FE8DABF-CD77-D741-9922-6B311D505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337" y="397426"/>
            <a:ext cx="2133898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0585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Shape 2"/>
          <p:cNvSpPr txBox="1"/>
          <p:nvPr/>
        </p:nvSpPr>
        <p:spPr>
          <a:xfrm>
            <a:off x="695880" y="2138170"/>
            <a:ext cx="10515240" cy="39909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hu-HU" sz="28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Megoldások: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gyermek és környezetének oktatása, stratégiák kialakítása (családon belül, iskolán belül, ).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Kép 7">
            <a:extLst>
              <a:ext uri="{FF2B5EF4-FFF2-40B4-BE49-F238E27FC236}">
                <a16:creationId xmlns:a16="http://schemas.microsoft.com/office/drawing/2014/main" xmlns="" id="{11BCC5C7-33B7-3B4A-9CCD-81A8910048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024" y="182339"/>
            <a:ext cx="3914775" cy="17335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241B278-D29A-0540-ABF5-4C6450FCA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337" y="368850"/>
            <a:ext cx="2133898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710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Shape 2"/>
          <p:cNvSpPr txBox="1"/>
          <p:nvPr/>
        </p:nvSpPr>
        <p:spPr>
          <a:xfrm>
            <a:off x="695880" y="2138170"/>
            <a:ext cx="10515240" cy="415643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Online biztonság stratégia szülőknek: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Gyerek – szülő közötti bizalmi viszony 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Online biztonsági témák megbeszélése </a:t>
            </a:r>
            <a:endParaRPr lang="hu-HU" b="1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Biztonsági beállítások közös beállítása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Megtanítani a gyermeket a sértő tartalmak felismerésére, azok bejelentésére online platformokon a szülők bevonásával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Megtanítani a gyermeket segítséget hívni, anonimitás ( telefon, chatvonalak )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Segélyhívó számok mentése a gyermek telefonjába: 116 111, 112, 158</a:t>
            </a:r>
          </a:p>
          <a:p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http://www.ldi.sk/dospeli/rodicovska-linka/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https://kek-vonal.hu/aggodom-egy-gyerekert-2/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endParaRPr lang="hu-HU" sz="28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endParaRPr lang="hu-HU" sz="33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Kép 7">
            <a:extLst>
              <a:ext uri="{FF2B5EF4-FFF2-40B4-BE49-F238E27FC236}">
                <a16:creationId xmlns:a16="http://schemas.microsoft.com/office/drawing/2014/main" xmlns="" id="{9DC96F71-5F2E-6246-97C4-EDAE146AB8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024" y="142582"/>
            <a:ext cx="3914775" cy="17335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5B33850-697C-8241-9DDD-8ADE830C62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337" y="368850"/>
            <a:ext cx="2133898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445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Shape 2"/>
          <p:cNvSpPr txBox="1"/>
          <p:nvPr/>
        </p:nvSpPr>
        <p:spPr>
          <a:xfrm>
            <a:off x="695880" y="2138170"/>
            <a:ext cx="10515240" cy="4480344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</a:pPr>
            <a:endParaRPr lang="hu-HU" sz="28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Online biztonság stratégia iskoláknak: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Online biztonság óra/foglalkozások tartása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Információs anyagok kihelyezése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Segélyhívó számok kihelyezése látható helyen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Online biztonsággal foglalkozó szervezetek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bevonása, együttműködés</a:t>
            </a: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endParaRPr lang="hu-HU" sz="28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endParaRPr lang="hu-HU" sz="33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C5D1968-E91D-3F48-BE55-810D388FDE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43414" y="627541"/>
            <a:ext cx="4846211" cy="6858000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xmlns="" id="{D018AB7D-7A9B-1549-8FB4-6FE281F1DF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024" y="222096"/>
            <a:ext cx="3914775" cy="17335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BBE67A46-7933-BB45-8771-8ECBB795FF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37" y="368850"/>
            <a:ext cx="2133898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6713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Shape 2"/>
          <p:cNvSpPr txBox="1"/>
          <p:nvPr/>
        </p:nvSpPr>
        <p:spPr>
          <a:xfrm>
            <a:off x="695880" y="2138170"/>
            <a:ext cx="10515240" cy="39909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Online biztonság stratégia trénereknek:</a:t>
            </a: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Online biztonság témák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Biztonsági beállítások közös beállítása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Oktatófilmek használata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Segélyhívószámok, chatvonalak alkalmazása, anonimitás  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z="10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Érzékenyítő beszélgetések: 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 számít bűncselekménynek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spc="-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Áldozatfelismerés</a:t>
            </a: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Áldozathibáztatás veszélyei 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Kép 7">
            <a:extLst>
              <a:ext uri="{FF2B5EF4-FFF2-40B4-BE49-F238E27FC236}">
                <a16:creationId xmlns:a16="http://schemas.microsoft.com/office/drawing/2014/main" xmlns="" id="{68882B1C-0BCC-B749-BCCA-224100869A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024" y="142582"/>
            <a:ext cx="3914775" cy="17335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0C6773C-AB26-D849-9370-151A97AD05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337" y="368850"/>
            <a:ext cx="2133898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1235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Shape 2"/>
          <p:cNvSpPr txBox="1"/>
          <p:nvPr/>
        </p:nvSpPr>
        <p:spPr>
          <a:xfrm>
            <a:off x="695880" y="2138170"/>
            <a:ext cx="10515240" cy="39909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Felejtés joga: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https://support.google.com/transparencyreport/answer/7347822?hl=hu#zippy=%2Cki-kérhet-eltávol%C3%ADtást%2Chogyan-működik-a-google-folyamata</a:t>
            </a: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endParaRPr lang="hu-HU" sz="33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Kép 7">
            <a:extLst>
              <a:ext uri="{FF2B5EF4-FFF2-40B4-BE49-F238E27FC236}">
                <a16:creationId xmlns:a16="http://schemas.microsoft.com/office/drawing/2014/main" xmlns="" id="{4D10062C-9302-EF42-9299-7FA4651942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024" y="252576"/>
            <a:ext cx="3914775" cy="17335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302FFF84-1756-3349-99CE-A8D2360674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37" y="368850"/>
            <a:ext cx="2133898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1577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Shape 2"/>
          <p:cNvSpPr txBox="1"/>
          <p:nvPr/>
        </p:nvSpPr>
        <p:spPr>
          <a:xfrm>
            <a:off x="695880" y="2138170"/>
            <a:ext cx="10515240" cy="39909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</a:pPr>
            <a:endParaRPr lang="hu-HU" sz="28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sz="28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Oktató videók: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sz="28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https://www.youtube.com/watch?v=-4zp_-_YBkw</a:t>
            </a:r>
            <a:endParaRPr lang="hu-HU" sz="28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z="28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hu-HU" sz="28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https://www.youtube.com/watch?v=2TkuuHnQE_U</a:t>
            </a:r>
            <a:endParaRPr lang="hu-HU" sz="28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z="28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endParaRPr lang="hu-HU" sz="33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hu-HU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2D38C657-934D-3C42-9ABA-B4DBD90F7E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37" y="368850"/>
            <a:ext cx="2133898" cy="866896"/>
          </a:xfrm>
          <a:prstGeom prst="rect">
            <a:avLst/>
          </a:prstGeom>
        </p:spPr>
      </p:pic>
      <p:pic>
        <p:nvPicPr>
          <p:cNvPr id="12" name="Kép 7">
            <a:extLst>
              <a:ext uri="{FF2B5EF4-FFF2-40B4-BE49-F238E27FC236}">
                <a16:creationId xmlns:a16="http://schemas.microsoft.com/office/drawing/2014/main" xmlns="" id="{AD2BE26E-C373-ED4C-AB49-34E6AC0321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024" y="252576"/>
            <a:ext cx="3914775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9145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1077</TotalTime>
  <Words>615</Words>
  <Application>Microsoft Office PowerPoint</Application>
  <PresentationFormat>Widescreen</PresentationFormat>
  <Paragraphs>147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DejaVu Sans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www.rdvegtc-spf.eu  www.skhu.eu</dc:title>
  <dc:subject/>
  <dc:creator>Judit Csókás</dc:creator>
  <dc:description/>
  <cp:lastModifiedBy>livi</cp:lastModifiedBy>
  <cp:revision>97</cp:revision>
  <dcterms:created xsi:type="dcterms:W3CDTF">2020-09-07T17:12:20Z</dcterms:created>
  <dcterms:modified xsi:type="dcterms:W3CDTF">2022-02-02T08:03:37Z</dcterms:modified>
  <dc:language>sk-SK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Szélesvásznú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5</vt:i4>
  </property>
</Properties>
</file>