
<file path=[Content_Types].xml><?xml version="1.0" encoding="utf-8"?>
<Types xmlns="http://schemas.openxmlformats.org/package/2006/content-types">
  <Default Extension="png" ContentType="image/pn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405"/>
  </p:normalViewPr>
  <p:slideViewPr>
    <p:cSldViewPr snapToGrid="0" snapToObjects="1">
      <p:cViewPr varScale="1">
        <p:scale>
          <a:sx n="47" d="100"/>
          <a:sy n="47" d="100"/>
        </p:scale>
        <p:origin x="7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17/06/relationships/model3d" Target="../media/model3d3.glb"/><Relationship Id="rId13" Type="http://schemas.openxmlformats.org/officeDocument/2006/relationships/image" Target="../media/image9.png"/><Relationship Id="rId18" Type="http://schemas.openxmlformats.org/officeDocument/2006/relationships/image" Target="../media/image11.png"/><Relationship Id="rId26" Type="http://schemas.openxmlformats.org/officeDocument/2006/relationships/image" Target="../media/image15.png"/><Relationship Id="rId3" Type="http://schemas.openxmlformats.org/officeDocument/2006/relationships/image" Target="../media/image6.png"/><Relationship Id="rId21" Type="http://schemas.openxmlformats.org/officeDocument/2006/relationships/image" Target="../media/image12.pn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17" Type="http://schemas.microsoft.com/office/2017/06/relationships/model3d" Target="../media/model3d6.glb"/><Relationship Id="rId25" Type="http://schemas.microsoft.com/office/2017/06/relationships/model3d" Target="../media/model3d8.glb"/><Relationship Id="rId2" Type="http://schemas.microsoft.com/office/2017/06/relationships/model3d" Target="../media/model3d1.glb"/><Relationship Id="rId16" Type="http://schemas.openxmlformats.org/officeDocument/2006/relationships/image" Target="../media/image10.png"/><Relationship Id="rId20" Type="http://schemas.microsoft.com/office/2017/06/relationships/model3d" Target="../media/model3d7.glb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17/06/relationships/model3d" Target="../media/model3d4.glb"/><Relationship Id="rId24" Type="http://schemas.openxmlformats.org/officeDocument/2006/relationships/image" Target="../media/image14.png"/><Relationship Id="rId5" Type="http://schemas.microsoft.com/office/2017/06/relationships/model3d" Target="../media/model3d2.glb"/><Relationship Id="rId15" Type="http://schemas.openxmlformats.org/officeDocument/2006/relationships/image" Target="../media/image10.png"/><Relationship Id="rId23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8.png"/><Relationship Id="rId14" Type="http://schemas.microsoft.com/office/2017/06/relationships/model3d" Target="../media/model3d5.glb"/><Relationship Id="rId22" Type="http://schemas.openxmlformats.org/officeDocument/2006/relationships/image" Target="../media/image12.png"/><Relationship Id="rId27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heconversation.com/the-app-trap-how-children-spend-thousands-online-21652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ibliotecasescolaresargentinas.wordpress.com/2012/05/07/cyberbullying-el-acoso-a-traves-de-las-redes-sociales-revista-cabal-digita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69420045@N08/30890400038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CCC14D-D605-F64E-99A2-6311E36C2B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dirty="0"/>
              <a:t>Online bÁntalmazás az online térben és a szociálisan hátrányos helyzetű gyermekeknél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C01B81D-0FF1-D84A-B05E-10F9FEE5E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971804"/>
            <a:ext cx="9095328" cy="3392034"/>
          </a:xfrm>
        </p:spPr>
        <p:txBody>
          <a:bodyPr/>
          <a:lstStyle/>
          <a:p>
            <a:r>
              <a:rPr lang="x-none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318D7D5-81AB-F84C-B2A7-4C3F95D4F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499" y="5526442"/>
            <a:ext cx="2583398" cy="10495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830FED1-CF42-A241-AA65-3FD53210E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264" y="5526442"/>
            <a:ext cx="1485455" cy="1049505"/>
          </a:xfrm>
          <a:prstGeom prst="rect">
            <a:avLst/>
          </a:prstGeom>
        </p:spPr>
      </p:pic>
      <p:pic>
        <p:nvPicPr>
          <p:cNvPr id="6" name="Kép 7">
            <a:extLst>
              <a:ext uri="{FF2B5EF4-FFF2-40B4-BE49-F238E27FC236}">
                <a16:creationId xmlns:a16="http://schemas.microsoft.com/office/drawing/2014/main" xmlns="" id="{721547B4-DDD5-C54E-953F-C41C06B06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975" y="4503906"/>
            <a:ext cx="4547540" cy="20720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E861B85-C5DA-3745-826C-3B7F401C9045}"/>
              </a:ext>
            </a:extLst>
          </p:cNvPr>
          <p:cNvSpPr txBox="1"/>
          <p:nvPr/>
        </p:nvSpPr>
        <p:spPr>
          <a:xfrm>
            <a:off x="2422187" y="4679004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</a:t>
            </a:r>
            <a:r>
              <a:rPr lang="x-none" dirty="0"/>
              <a:t>óth Erika</a:t>
            </a:r>
          </a:p>
          <a:p>
            <a:r>
              <a:rPr lang="x-none" dirty="0"/>
              <a:t>2021. </a:t>
            </a:r>
            <a:r>
              <a:rPr lang="en-GB" dirty="0"/>
              <a:t>m</a:t>
            </a:r>
            <a:r>
              <a:rPr lang="x-none" dirty="0"/>
              <a:t>ájus 19.</a:t>
            </a:r>
          </a:p>
        </p:txBody>
      </p:sp>
    </p:spTree>
    <p:extLst>
      <p:ext uri="{BB962C8B-B14F-4D97-AF65-F5344CB8AC3E}">
        <p14:creationId xmlns:p14="http://schemas.microsoft.com/office/powerpoint/2010/main" val="1424322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3E7F97-8810-8340-A891-19751F8B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V</a:t>
            </a:r>
            <a:r>
              <a:rPr lang="x-none" dirty="0"/>
              <a:t>irtuális világban minden egyszerűbb?  </a:t>
            </a:r>
          </a:p>
        </p:txBody>
      </p:sp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5" name="3D Model 4" descr="Thumbs Down Emoji">
                <a:extLst>
                  <a:ext uri="{FF2B5EF4-FFF2-40B4-BE49-F238E27FC236}">
                    <a16:creationId xmlns:a16="http://schemas.microsoft.com/office/drawing/2014/main" id="{660EBA82-8B9C-1646-9374-5D8B4F205B3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98225473"/>
                  </p:ext>
                </p:extLst>
              </p:nvPr>
            </p:nvGraphicFramePr>
            <p:xfrm flipH="1">
              <a:off x="4845262" y="1582045"/>
              <a:ext cx="1743117" cy="3304065"/>
            </p:xfrm>
            <a:graphic>
              <a:graphicData uri="http://schemas.microsoft.com/office/drawing/2017/model3d">
                <am3d:model3d r:embed="rId2">
                  <am3d:spPr>
                    <a:xfrm flipH="1">
                      <a:off x="0" y="0"/>
                      <a:ext cx="1743117" cy="3304065"/>
                    </a:xfrm>
                    <a:prstGeom prst="rect">
                      <a:avLst/>
                    </a:prstGeom>
                  </am3d:spPr>
                  <am3d:camera>
                    <am3d:pos x="0" y="0" z="663080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511" d="1000000"/>
                    <am3d:preTrans dx="-1477901" dy="-18000000" dz="-2192431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62608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Thumbs Down Emoji">
                <a:extLst>
                  <a:ext uri="{FF2B5EF4-FFF2-40B4-BE49-F238E27FC236}">
                    <a16:creationId xmlns:a16="http://schemas.microsoft.com/office/drawing/2014/main" xmlns="" id="{660EBA82-8B9C-1646-9374-5D8B4F205B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4845262" y="1582045"/>
                <a:ext cx="1743117" cy="33040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6" name="3D Model 5" descr="Lots of hearts">
                <a:extLst>
                  <a:ext uri="{FF2B5EF4-FFF2-40B4-BE49-F238E27FC236}">
                    <a16:creationId xmlns:a16="http://schemas.microsoft.com/office/drawing/2014/main" id="{63CB4F26-80F8-A543-9CA1-B4A338EFAEF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838765582"/>
                  </p:ext>
                </p:extLst>
              </p:nvPr>
            </p:nvGraphicFramePr>
            <p:xfrm flipH="1">
              <a:off x="3072507" y="2179642"/>
              <a:ext cx="1661035" cy="3252155"/>
            </p:xfrm>
            <a:graphic>
              <a:graphicData uri="http://schemas.microsoft.com/office/drawing/2017/model3d">
                <am3d:model3d r:embed="rId5">
                  <am3d:spPr>
                    <a:xfrm flipH="1">
                      <a:off x="0" y="0"/>
                      <a:ext cx="1661035" cy="3252155"/>
                    </a:xfrm>
                    <a:prstGeom prst="rect">
                      <a:avLst/>
                    </a:prstGeom>
                  </am3d:spPr>
                  <am3d:camera>
                    <am3d:pos x="0" y="0" z="6929154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968953" d="1000000"/>
                    <am3d:preTrans dx="1192864" dy="-18034074" dz="211283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26594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Lots of hearts">
                <a:extLst>
                  <a:ext uri="{FF2B5EF4-FFF2-40B4-BE49-F238E27FC236}">
                    <a16:creationId xmlns:a16="http://schemas.microsoft.com/office/drawing/2014/main" xmlns="" id="{63CB4F26-80F8-A543-9CA1-B4A338EFAEF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flipH="1">
                <a:off x="3072507" y="2179642"/>
                <a:ext cx="1661035" cy="32521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7" name="3D Model 6" descr="Crying face">
                <a:extLst>
                  <a:ext uri="{FF2B5EF4-FFF2-40B4-BE49-F238E27FC236}">
                    <a16:creationId xmlns:a16="http://schemas.microsoft.com/office/drawing/2014/main" id="{350B556D-6F73-8144-B3A7-0069A0ABA18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032795173"/>
                  </p:ext>
                </p:extLst>
              </p:nvPr>
            </p:nvGraphicFramePr>
            <p:xfrm flipH="1">
              <a:off x="8065853" y="1587345"/>
              <a:ext cx="1689384" cy="2531749"/>
            </p:xfrm>
            <a:graphic>
              <a:graphicData uri="http://schemas.microsoft.com/office/drawing/2017/model3d">
                <am3d:model3d r:embed="rId8">
                  <am3d:spPr>
                    <a:xfrm flipH="1">
                      <a:off x="0" y="0"/>
                      <a:ext cx="1689384" cy="2531749"/>
                    </a:xfrm>
                    <a:prstGeom prst="rect">
                      <a:avLst/>
                    </a:prstGeom>
                  </am3d:spPr>
                  <am3d:camera>
                    <am3d:pos x="0" y="0" z="7718727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6124417" d="1000000"/>
                    <am3d:preTrans dx="-3" dy="34348" dz="-65865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258421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 Model 6" descr="Crying face">
                <a:extLst>
                  <a:ext uri="{FF2B5EF4-FFF2-40B4-BE49-F238E27FC236}">
                    <a16:creationId xmlns:a16="http://schemas.microsoft.com/office/drawing/2014/main" xmlns="" id="{350B556D-6F73-8144-B3A7-0069A0ABA18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8065853" y="1587345"/>
                <a:ext cx="1689384" cy="25317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8" name="3D Model 7" descr="Face With Tongue Emoji">
                <a:extLst>
                  <a:ext uri="{FF2B5EF4-FFF2-40B4-BE49-F238E27FC236}">
                    <a16:creationId xmlns:a16="http://schemas.microsoft.com/office/drawing/2014/main" id="{6C694F25-A971-2E48-B180-1580A72D1A8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23319305"/>
                  </p:ext>
                </p:extLst>
              </p:nvPr>
            </p:nvGraphicFramePr>
            <p:xfrm flipH="1">
              <a:off x="10378428" y="1672371"/>
              <a:ext cx="1475248" cy="2899735"/>
            </p:xfrm>
            <a:graphic>
              <a:graphicData uri="http://schemas.microsoft.com/office/drawing/2017/model3d">
                <am3d:model3d r:embed="rId11">
                  <am3d:spPr>
                    <a:xfrm flipH="1">
                      <a:off x="0" y="0"/>
                      <a:ext cx="1475248" cy="2899735"/>
                    </a:xfrm>
                    <a:prstGeom prst="rect">
                      <a:avLst/>
                    </a:prstGeom>
                  </am3d:spPr>
                  <am3d:camera>
                    <am3d:pos x="0" y="0" z="814264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238" d="1000000"/>
                    <am3d:preTrans dx="2311" dy="-18000000" dz="5306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2"/>
                  </am3d:raster>
                  <am3d:objViewport viewportSz="25779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Face With Tongue Emoji">
                <a:extLst>
                  <a:ext uri="{FF2B5EF4-FFF2-40B4-BE49-F238E27FC236}">
                    <a16:creationId xmlns:a16="http://schemas.microsoft.com/office/drawing/2014/main" xmlns="" id="{6C694F25-A971-2E48-B180-1580A72D1A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flipH="1">
                <a:off x="10378428" y="1672371"/>
                <a:ext cx="1475248" cy="28997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16" name="Content Placeholder 15" descr="Winking Face With Tongue Emoji">
                <a:extLst>
                  <a:ext uri="{FF2B5EF4-FFF2-40B4-BE49-F238E27FC236}">
                    <a16:creationId xmlns:a16="http://schemas.microsoft.com/office/drawing/2014/main" id="{BDF0FFE5-466F-2C4A-8C8C-48D9BDDEBBAF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17183638"/>
                  </p:ext>
                </p:extLst>
              </p:nvPr>
            </p:nvGraphicFramePr>
            <p:xfrm flipH="1">
              <a:off x="8962693" y="3622213"/>
              <a:ext cx="1585087" cy="1661171"/>
            </p:xfrm>
            <a:graphic>
              <a:graphicData uri="http://schemas.microsoft.com/office/drawing/2017/model3d">
                <am3d:model3d r:embed="rId14">
                  <am3d:spPr>
                    <a:xfrm flipH="1">
                      <a:off x="0" y="0"/>
                      <a:ext cx="1585087" cy="1661171"/>
                    </a:xfrm>
                    <a:prstGeom prst="rect">
                      <a:avLst/>
                    </a:prstGeom>
                  </am3d:spPr>
                  <am3d:camera>
                    <am3d:pos x="0" y="0" z="8136720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086" d="1000000"/>
                    <am3d:preTrans dx="-81" dy="-17971341" dz="-41046"/>
                    <am3d:scale>
                      <am3d:sx n="1000000" d="1000000"/>
                      <am3d:sy n="1000000" d="1000000"/>
                      <am3d:sz n="1000000" d="1000000"/>
                    </am3d:scale>
                    <am3d:rot ax="-421973" ay="-1226694" az="148052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27009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Content Placeholder 15" descr="Winking Face With Tongue Emoji">
                <a:extLst>
                  <a:ext uri="{FF2B5EF4-FFF2-40B4-BE49-F238E27FC236}">
                    <a16:creationId xmlns:a16="http://schemas.microsoft.com/office/drawing/2014/main" xmlns="" id="{BDF0FFE5-466F-2C4A-8C8C-48D9BDDEBB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8962693" y="3622213"/>
                <a:ext cx="1585087" cy="16611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18" name="3D Model 17" descr="Thumbs Up Emoji">
                <a:extLst>
                  <a:ext uri="{FF2B5EF4-FFF2-40B4-BE49-F238E27FC236}">
                    <a16:creationId xmlns:a16="http://schemas.microsoft.com/office/drawing/2014/main" id="{AF8AF1D0-4402-E444-B2F0-80D89A80E22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562529454"/>
                  </p:ext>
                </p:extLst>
              </p:nvPr>
            </p:nvGraphicFramePr>
            <p:xfrm>
              <a:off x="509501" y="2853220"/>
              <a:ext cx="2141023" cy="1905000"/>
            </p:xfrm>
            <a:graphic>
              <a:graphicData uri="http://schemas.microsoft.com/office/drawing/2017/model3d">
                <am3d:model3d r:embed="rId17">
                  <am3d:spPr>
                    <a:xfrm>
                      <a:off x="0" y="0"/>
                      <a:ext cx="2141023" cy="1905000"/>
                    </a:xfrm>
                    <a:prstGeom prst="rect">
                      <a:avLst/>
                    </a:prstGeom>
                  </am3d:spPr>
                  <am3d:camera>
                    <am3d:pos x="0" y="0" z="663080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511" d="1000000"/>
                    <am3d:preTrans dx="-824025" dy="-17929067" dz="-2192431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8"/>
                  </am3d:raster>
                  <am3d:objViewport viewportSz="273627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3D Model 17" descr="Thumbs Up Emoji">
                <a:extLst>
                  <a:ext uri="{FF2B5EF4-FFF2-40B4-BE49-F238E27FC236}">
                    <a16:creationId xmlns:a16="http://schemas.microsoft.com/office/drawing/2014/main" xmlns="" id="{AF8AF1D0-4402-E444-B2F0-80D89A80E2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9501" y="2853220"/>
                <a:ext cx="2141023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19" name="3D Model 18" descr="Nauseated Face Emoji">
                <a:extLst>
                  <a:ext uri="{FF2B5EF4-FFF2-40B4-BE49-F238E27FC236}">
                    <a16:creationId xmlns:a16="http://schemas.microsoft.com/office/drawing/2014/main" id="{11C17325-351B-BA44-A580-27A144D047B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2137423"/>
                  </p:ext>
                </p:extLst>
              </p:nvPr>
            </p:nvGraphicFramePr>
            <p:xfrm>
              <a:off x="6340012" y="3359155"/>
              <a:ext cx="1672863" cy="1622169"/>
            </p:xfrm>
            <a:graphic>
              <a:graphicData uri="http://schemas.microsoft.com/office/drawing/2017/model3d">
                <am3d:model3d r:embed="rId20">
                  <am3d:spPr>
                    <a:xfrm>
                      <a:off x="0" y="0"/>
                      <a:ext cx="1672863" cy="1622169"/>
                    </a:xfrm>
                    <a:prstGeom prst="rect">
                      <a:avLst/>
                    </a:prstGeom>
                  </am3d:spPr>
                  <am3d:camera>
                    <am3d:pos x="0" y="0" z="8118211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264" d="1000000"/>
                    <am3d:preTrans dx="-346" dy="-18000000" dz="-4629"/>
                    <am3d:scale>
                      <am3d:sx n="1000000" d="1000000"/>
                      <am3d:sy n="1000000" d="1000000"/>
                      <am3d:sz n="1000000" d="1000000"/>
                    </am3d:scale>
                    <am3d:rot ax="-1058423" ay="1354114" az="-417489"/>
                    <am3d:postTrans dx="0" dy="0" dz="0"/>
                  </am3d:trans>
                  <am3d:raster rName="Office3DRenderer" rVer="16.0.8326">
                    <am3d:blip r:embed="rId21"/>
                  </am3d:raster>
                  <am3d:objViewport viewportSz="27374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9" name="3D Model 18" descr="Nauseated Face Emoji">
                <a:extLst>
                  <a:ext uri="{FF2B5EF4-FFF2-40B4-BE49-F238E27FC236}">
                    <a16:creationId xmlns:a16="http://schemas.microsoft.com/office/drawing/2014/main" xmlns="" id="{11C17325-351B-BA44-A580-27A144D047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40012" y="3359155"/>
                <a:ext cx="1672863" cy="1622169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9A1181C6-F78B-C14F-8D25-732D8011123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7282" y="5664571"/>
            <a:ext cx="5301049" cy="11042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68250FDB-1960-F04E-BA30-64255BFF70F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950530" y="5664571"/>
            <a:ext cx="4164188" cy="1104281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23" name="3D Model 22" descr="Red heart">
                <a:extLst>
                  <a:ext uri="{FF2B5EF4-FFF2-40B4-BE49-F238E27FC236}">
                    <a16:creationId xmlns:a16="http://schemas.microsoft.com/office/drawing/2014/main" id="{8847170D-4EFD-6F4D-821B-07FF1E08211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93946655"/>
                  </p:ext>
                </p:extLst>
              </p:nvPr>
            </p:nvGraphicFramePr>
            <p:xfrm>
              <a:off x="5855766" y="5664530"/>
              <a:ext cx="1537826" cy="1324238"/>
            </p:xfrm>
            <a:graphic>
              <a:graphicData uri="http://schemas.microsoft.com/office/drawing/2017/model3d">
                <am3d:model3d r:embed="rId25">
                  <am3d:spPr>
                    <a:xfrm>
                      <a:off x="0" y="0"/>
                      <a:ext cx="1537826" cy="1324238"/>
                    </a:xfrm>
                    <a:prstGeom prst="rect">
                      <a:avLst/>
                    </a:prstGeom>
                  </am3d:spPr>
                  <am3d:camera>
                    <am3d:pos x="0" y="0" z="7035031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73780" d="1000000"/>
                    <am3d:preTrans dx="0" dy="-16579315" dz="296057"/>
                    <am3d:scale>
                      <am3d:sx n="1000000" d="1000000"/>
                      <am3d:sy n="1000000" d="1000000"/>
                      <am3d:sz n="1000000" d="1000000"/>
                    </am3d:scale>
                    <am3d:rot ax="2018134" ay="209703" az="139360"/>
                    <am3d:postTrans dx="0" dy="0" dz="0"/>
                  </am3d:trans>
                  <am3d:raster rName="Office3DRenderer" rVer="16.0.8326">
                    <am3d:blip r:embed="rId26"/>
                  </am3d:raster>
                  <am3d:objViewport viewportSz="223198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3" name="3D Model 22" descr="Red heart">
                <a:extLst>
                  <a:ext uri="{FF2B5EF4-FFF2-40B4-BE49-F238E27FC236}">
                    <a16:creationId xmlns:a16="http://schemas.microsoft.com/office/drawing/2014/main" xmlns="" id="{8847170D-4EFD-6F4D-821B-07FF1E08211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855766" y="5664530"/>
                <a:ext cx="1537826" cy="13242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1403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3D1FFA-B248-D845-A23F-4C6BB471D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981" y="263610"/>
            <a:ext cx="9905998" cy="1905000"/>
          </a:xfrm>
        </p:spPr>
        <p:txBody>
          <a:bodyPr/>
          <a:lstStyle/>
          <a:p>
            <a:r>
              <a:rPr lang="x-none" dirty="0"/>
              <a:t>Z és alfa generáció: a digitális bennszülöttek </a:t>
            </a:r>
            <a:br>
              <a:rPr lang="x-none" dirty="0"/>
            </a:b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AC859D8-B42B-A443-8CF5-69F11545F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</a:t>
            </a:r>
            <a:r>
              <a:rPr lang="x-none" dirty="0"/>
              <a:t>inden 3. gyermeket ért már cyberbullying A szülők bevándorlók, digitális kompetenciáik messze elmaradnak a gyermeikeik kompetenciáitól</a:t>
            </a:r>
          </a:p>
          <a:p>
            <a:r>
              <a:rPr lang="en-GB" dirty="0"/>
              <a:t>N</a:t>
            </a:r>
            <a:r>
              <a:rPr lang="x-none" dirty="0"/>
              <a:t>em születtek bele az online világba, a szabályrendszerük, gondolkodásmódjuk teljesen más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4FC0CA6-7EBD-CF44-A031-CA6A96DAD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891" y="5163394"/>
            <a:ext cx="5888335" cy="15604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8C394B0-A4EA-214D-806A-F7FAE523F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238240" y="1216110"/>
            <a:ext cx="3621555" cy="221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95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7AA366-656C-7343-AA7F-525E0B65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x-none" dirty="0"/>
              <a:t> Legyek urától a cyberbullying-ig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6A881B-45F1-E149-8AFF-AE705A7D0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x-none" dirty="0"/>
              <a:t>z Iskolai szekálás átkerül az online térbe</a:t>
            </a:r>
          </a:p>
          <a:p>
            <a:r>
              <a:rPr lang="x-none" dirty="0"/>
              <a:t>Arctalan, durva, anoním,váratlan, nagyközönség előtti, fizikai jelenlét hiánya</a:t>
            </a:r>
          </a:p>
          <a:p>
            <a:r>
              <a:rPr lang="en-GB" dirty="0"/>
              <a:t>A</a:t>
            </a:r>
            <a:r>
              <a:rPr lang="x-none" dirty="0"/>
              <a:t> felnőtt (szülő, tanár) számára gyakran rejtve marad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F4D4EF1-5C66-C94A-B84C-C7E2502C7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681" y="5399903"/>
            <a:ext cx="5214552" cy="124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9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19DE33-275C-B441-B998-AA526215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Típusai</a:t>
            </a:r>
            <a:br>
              <a:rPr lang="x-none" dirty="0"/>
            </a:b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568A55-6D86-8345-9309-D05839549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347785"/>
            <a:ext cx="9905998" cy="3443416"/>
          </a:xfrm>
        </p:spPr>
        <p:txBody>
          <a:bodyPr>
            <a:normAutofit fontScale="70000" lnSpcReduction="20000"/>
          </a:bodyPr>
          <a:lstStyle/>
          <a:p>
            <a:r>
              <a:rPr lang="x-none" dirty="0"/>
              <a:t>Befeketítés</a:t>
            </a:r>
          </a:p>
          <a:p>
            <a:r>
              <a:rPr lang="en-GB" dirty="0"/>
              <a:t>K</a:t>
            </a:r>
            <a:r>
              <a:rPr lang="x-none" dirty="0"/>
              <a:t>ibeszélés</a:t>
            </a:r>
          </a:p>
          <a:p>
            <a:r>
              <a:rPr lang="en-GB" dirty="0"/>
              <a:t>K</a:t>
            </a:r>
            <a:r>
              <a:rPr lang="x-none" dirty="0"/>
              <a:t>iközösítés</a:t>
            </a:r>
          </a:p>
          <a:p>
            <a:r>
              <a:rPr lang="en-GB" dirty="0"/>
              <a:t>T</a:t>
            </a:r>
            <a:r>
              <a:rPr lang="x-none" dirty="0"/>
              <a:t>ámadássorozat</a:t>
            </a:r>
          </a:p>
          <a:p>
            <a:r>
              <a:rPr lang="en-GB" dirty="0"/>
              <a:t>L</a:t>
            </a:r>
            <a:r>
              <a:rPr lang="x-none" dirty="0"/>
              <a:t>ángháború</a:t>
            </a:r>
          </a:p>
          <a:p>
            <a:r>
              <a:rPr lang="x-none" dirty="0"/>
              <a:t>személyiségl</a:t>
            </a:r>
          </a:p>
          <a:p>
            <a:r>
              <a:rPr lang="en-GB" dirty="0"/>
              <a:t>T</a:t>
            </a:r>
            <a:r>
              <a:rPr lang="x-none" dirty="0"/>
              <a:t>rükközés</a:t>
            </a:r>
          </a:p>
          <a:p>
            <a:r>
              <a:rPr lang="en-GB" dirty="0"/>
              <a:t>O</a:t>
            </a:r>
            <a:r>
              <a:rPr lang="x-none" dirty="0"/>
              <a:t>nline zaklatás</a:t>
            </a:r>
          </a:p>
          <a:p>
            <a:r>
              <a:rPr lang="en-GB" dirty="0"/>
              <a:t>S</a:t>
            </a:r>
            <a:r>
              <a:rPr lang="x-none" dirty="0"/>
              <a:t>exting</a:t>
            </a:r>
          </a:p>
          <a:p>
            <a:r>
              <a:rPr lang="en-GB" dirty="0"/>
              <a:t>T</a:t>
            </a:r>
            <a:r>
              <a:rPr lang="x-none" dirty="0"/>
              <a:t>rollkodás</a:t>
            </a:r>
          </a:p>
          <a:p>
            <a:r>
              <a:rPr lang="en-GB" dirty="0"/>
              <a:t>V</a:t>
            </a:r>
            <a:r>
              <a:rPr lang="x-none" dirty="0"/>
              <a:t>idám pofozkodás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EE98750-B7B5-214A-9714-6BE9099B1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4596715" y="988235"/>
            <a:ext cx="6482548" cy="3443416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xmlns="" id="{5849EB9C-9056-B64D-B874-51644687B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935" y="5632079"/>
            <a:ext cx="5353736" cy="103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90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5BB41C-D102-F94E-8560-3BB5544FE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A szociálisan hátrányos helyzetű tanulók és az online tér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90FEC4-F810-F746-8CE4-D1E4F730F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96296"/>
            <a:ext cx="9905998" cy="3124201"/>
          </a:xfrm>
        </p:spPr>
        <p:txBody>
          <a:bodyPr/>
          <a:lstStyle/>
          <a:p>
            <a:r>
              <a:rPr lang="en-GB" dirty="0"/>
              <a:t>O</a:t>
            </a:r>
            <a:r>
              <a:rPr lang="x-none" dirty="0"/>
              <a:t>nline oktatás: a nagy többség nem vett részt</a:t>
            </a:r>
          </a:p>
          <a:p>
            <a:r>
              <a:rPr lang="en-GB" dirty="0"/>
              <a:t>D</a:t>
            </a:r>
            <a:r>
              <a:rPr lang="x-none" dirty="0"/>
              <a:t>igitális kompeteciáik elmaradnak a társaikétól</a:t>
            </a:r>
          </a:p>
          <a:p>
            <a:r>
              <a:rPr lang="en-GB" dirty="0"/>
              <a:t>N</a:t>
            </a:r>
            <a:r>
              <a:rPr lang="x-none" dirty="0"/>
              <a:t>em minden esetben eszközhiány volt az ok, amiért nem kapcsolódtak</a:t>
            </a:r>
          </a:p>
          <a:p>
            <a:r>
              <a:rPr lang="en-GB" dirty="0"/>
              <a:t>A</a:t>
            </a:r>
            <a:r>
              <a:rPr lang="x-none" dirty="0"/>
              <a:t> social media felületek feleőtlen használata</a:t>
            </a:r>
          </a:p>
          <a:p>
            <a:r>
              <a:rPr lang="en-GB" dirty="0" err="1"/>
              <a:t>Itt</a:t>
            </a:r>
            <a:r>
              <a:rPr lang="en-GB" dirty="0"/>
              <a:t> </a:t>
            </a:r>
            <a:r>
              <a:rPr lang="en-GB" dirty="0" err="1"/>
              <a:t>sincs</a:t>
            </a:r>
            <a:r>
              <a:rPr lang="en-GB" dirty="0"/>
              <a:t> </a:t>
            </a:r>
            <a:r>
              <a:rPr lang="x-none" dirty="0"/>
              <a:t> számukra szülői minta, felügyelet, határok</a:t>
            </a:r>
          </a:p>
          <a:p>
            <a:r>
              <a:rPr lang="x-none" dirty="0"/>
              <a:t>sebezhetőbbek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CCC9272-FB60-2949-8A21-AED3E7A97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329" y="5572898"/>
            <a:ext cx="5517644" cy="114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43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7B7708-F6C5-8942-B726-8BB3755A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</a:t>
            </a:r>
            <a:r>
              <a:rPr lang="x-none" dirty="0"/>
              <a:t>yberbullying hatásai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4FAF1A-169C-A94B-A08A-DEFEE8727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751280"/>
            <a:ext cx="9905998" cy="3801763"/>
          </a:xfrm>
        </p:spPr>
        <p:txBody>
          <a:bodyPr/>
          <a:lstStyle/>
          <a:p>
            <a:r>
              <a:rPr lang="en-GB" dirty="0" err="1"/>
              <a:t>Ö</a:t>
            </a:r>
            <a:r>
              <a:rPr lang="x-none" dirty="0"/>
              <a:t>nbizalomvesztés</a:t>
            </a:r>
          </a:p>
          <a:p>
            <a:r>
              <a:rPr lang="en-GB" dirty="0"/>
              <a:t>E</a:t>
            </a:r>
            <a:r>
              <a:rPr lang="x-none" dirty="0"/>
              <a:t>lszigeteládés</a:t>
            </a:r>
          </a:p>
          <a:p>
            <a:r>
              <a:rPr lang="en-GB" dirty="0"/>
              <a:t>S</a:t>
            </a:r>
            <a:r>
              <a:rPr lang="x-none" dirty="0"/>
              <a:t>tressz</a:t>
            </a:r>
          </a:p>
          <a:p>
            <a:r>
              <a:rPr lang="en-GB" dirty="0"/>
              <a:t>S</a:t>
            </a:r>
            <a:r>
              <a:rPr lang="x-none" dirty="0"/>
              <a:t>zorongás</a:t>
            </a:r>
          </a:p>
          <a:p>
            <a:r>
              <a:rPr lang="en-GB" dirty="0"/>
              <a:t>T</a:t>
            </a:r>
            <a:r>
              <a:rPr lang="x-none" dirty="0"/>
              <a:t>eljesítménycsökkenés</a:t>
            </a:r>
          </a:p>
          <a:p>
            <a:r>
              <a:rPr lang="en-GB" dirty="0" err="1"/>
              <a:t>Ö</a:t>
            </a:r>
            <a:r>
              <a:rPr lang="x-none" dirty="0"/>
              <a:t>nbántalmazás, étkezési zavarok</a:t>
            </a:r>
          </a:p>
          <a:p>
            <a:r>
              <a:rPr lang="x-none" dirty="0"/>
              <a:t>depresszió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301D46E-3302-F84A-824C-74965C793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523470" y="2005173"/>
            <a:ext cx="5946602" cy="2338228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DB6CC62D-ECEC-874E-BA0F-52FB74D2B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249" y="5696465"/>
            <a:ext cx="5609967" cy="99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18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8DC26D-A9CD-8544-8605-789C53418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prevenció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0BE4A5-BB37-1B46-B775-991E95040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x-none" dirty="0"/>
              <a:t>éldamutatás</a:t>
            </a:r>
          </a:p>
          <a:p>
            <a:r>
              <a:rPr lang="en-GB" dirty="0"/>
              <a:t>T</a:t>
            </a:r>
            <a:r>
              <a:rPr lang="x-none" dirty="0"/>
              <a:t>ámogató ötletek, nyílt beszélgetések</a:t>
            </a:r>
          </a:p>
          <a:p>
            <a:r>
              <a:rPr lang="en-GB" dirty="0"/>
              <a:t>M</a:t>
            </a:r>
            <a:r>
              <a:rPr lang="x-none" dirty="0"/>
              <a:t>egfelelő környezet: </a:t>
            </a:r>
            <a:r>
              <a:rPr lang="en-GB" dirty="0"/>
              <a:t>K</a:t>
            </a:r>
            <a:r>
              <a:rPr lang="x-none" dirty="0"/>
              <a:t>ommunikáció, önkrontroll </a:t>
            </a:r>
          </a:p>
        </p:txBody>
      </p:sp>
    </p:spTree>
    <p:extLst>
      <p:ext uri="{BB962C8B-B14F-4D97-AF65-F5344CB8AC3E}">
        <p14:creationId xmlns:p14="http://schemas.microsoft.com/office/powerpoint/2010/main" val="1961605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106</TotalTime>
  <Words>217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Mesh</vt:lpstr>
      <vt:lpstr>Online bÁntalmazás az online térben és a szociálisan hátrányos helyzetű gyermekeknél</vt:lpstr>
      <vt:lpstr>A Virtuális világban minden egyszerűbb?  </vt:lpstr>
      <vt:lpstr>Z és alfa generáció: a digitális bennszülöttek  </vt:lpstr>
      <vt:lpstr>A Legyek urától a cyberbullying-ig</vt:lpstr>
      <vt:lpstr>Típusai </vt:lpstr>
      <vt:lpstr>A szociálisan hátrányos helyzetű tanulók és az online tér</vt:lpstr>
      <vt:lpstr>Cyberbullying hatásai</vt:lpstr>
      <vt:lpstr>prevenció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bÁntalmazás az online térben és a szociálisan hátrányos helyzetű gyermekeknél</dc:title>
  <dc:creator>Microsoft Office User</dc:creator>
  <cp:lastModifiedBy>livi</cp:lastModifiedBy>
  <cp:revision>11</cp:revision>
  <dcterms:created xsi:type="dcterms:W3CDTF">2021-05-15T12:25:13Z</dcterms:created>
  <dcterms:modified xsi:type="dcterms:W3CDTF">2021-05-19T14:03:45Z</dcterms:modified>
</cp:coreProperties>
</file>