
<file path=[Content_Types].xml><?xml version="1.0" encoding="utf-8"?>
<Types xmlns="http://schemas.openxmlformats.org/package/2006/content-types">
  <Default Extension="png" ContentType="image/png"/>
  <Default Extension="webp" ContentType="image/web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326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146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90862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827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814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73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36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3793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56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10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66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68338D2-E9E4-4B1E-AD78-AD215061CF6C}" type="datetimeFigureOut">
              <a:rPr lang="en-GB" smtClean="0"/>
              <a:t>19/05/2021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776E164-FFB9-4B30-BDD1-C11B41E3239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577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D19499-59D6-46D3-A630-380A085BE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0651" y="2511126"/>
            <a:ext cx="5542671" cy="917874"/>
          </a:xfrm>
        </p:spPr>
        <p:txBody>
          <a:bodyPr>
            <a:normAutofit/>
          </a:bodyPr>
          <a:lstStyle/>
          <a:p>
            <a:r>
              <a:rPr lang="hu-HU" sz="2800" dirty="0"/>
              <a:t>Online bántalmazás</a:t>
            </a:r>
            <a:endParaRPr lang="en-GB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D5FF2EF-F663-4034-BAAC-22E69C3EF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4337" y="3531204"/>
            <a:ext cx="10330515" cy="977621"/>
          </a:xfrm>
        </p:spPr>
        <p:txBody>
          <a:bodyPr>
            <a:noAutofit/>
          </a:bodyPr>
          <a:lstStyle/>
          <a:p>
            <a:r>
              <a:rPr lang="sk-SK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Mészáros Krisztina</a:t>
            </a:r>
          </a:p>
          <a:p>
            <a:r>
              <a:rPr lang="sk-SK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2021. </a:t>
            </a:r>
            <a:r>
              <a:rPr lang="sk-SK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Május</a:t>
            </a:r>
            <a:r>
              <a:rPr lang="sk-SK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19.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6AE9982-1154-4789-8BC8-A808AD545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DD895C4A-5003-4176-8143-699F9B44B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25" y="85136"/>
            <a:ext cx="3722517" cy="164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8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6C445F-E4C2-4B40-A1E9-0325D7067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0" y="1009357"/>
            <a:ext cx="5669281" cy="545363"/>
          </a:xfrm>
        </p:spPr>
        <p:txBody>
          <a:bodyPr>
            <a:noAutofit/>
          </a:bodyPr>
          <a:lstStyle/>
          <a:p>
            <a:r>
              <a:rPr lang="sk-SK" sz="3200" dirty="0">
                <a:latin typeface="Bell MT" panose="02020503060305020303" pitchFamily="18" charset="0"/>
              </a:rPr>
              <a:t>Mi </a:t>
            </a:r>
            <a:r>
              <a:rPr lang="sk-SK" sz="3200" dirty="0" err="1">
                <a:latin typeface="Bell MT" panose="02020503060305020303" pitchFamily="18" charset="0"/>
              </a:rPr>
              <a:t>tekinthető</a:t>
            </a:r>
            <a:r>
              <a:rPr lang="sk-SK" sz="3200" dirty="0">
                <a:latin typeface="Bell MT" panose="02020503060305020303" pitchFamily="18" charset="0"/>
              </a:rPr>
              <a:t> online </a:t>
            </a:r>
            <a:r>
              <a:rPr lang="sk-SK" sz="3200" dirty="0" err="1">
                <a:latin typeface="Bell MT" panose="02020503060305020303" pitchFamily="18" charset="0"/>
              </a:rPr>
              <a:t>bántalmazásnak</a:t>
            </a:r>
            <a:r>
              <a:rPr lang="sk-SK" sz="3200" dirty="0">
                <a:latin typeface="Bell MT" panose="02020503060305020303" pitchFamily="18" charset="0"/>
              </a:rPr>
              <a:t>? </a:t>
            </a:r>
            <a:endParaRPr lang="en-GB" sz="3200" dirty="0">
              <a:latin typeface="Bell MT" panose="02020503060305020303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4D9D3957-69B8-4242-8291-80A662F506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6940" y="3463829"/>
            <a:ext cx="10480432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lnSpc>
                <a:spcPct val="100000"/>
              </a:lnSpc>
              <a:buNone/>
            </a:pPr>
            <a:r>
              <a:rPr lang="hu-HU" sz="2400" dirty="0"/>
              <a:t>A </a:t>
            </a:r>
            <a:r>
              <a:rPr lang="hu-HU" sz="2400" dirty="0" err="1"/>
              <a:t>cyberbullying</a:t>
            </a:r>
            <a:r>
              <a:rPr lang="hu-HU" sz="2400" dirty="0"/>
              <a:t> (online bántalmazás) az elektronikus kommunikációs technológiák használatát jelenti, olyan, egy másik személy ellen irányuló szándékos, ismételt, vagy sokak ellen (széles körben) kifejtett magatartást, amelynek eleme a kegyetlenség és az érzelmi terror.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xmlns="" id="{117B3857-CF3B-4FED-ACCA-C4B7792C4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7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233078-015D-4871-87F7-7F3E8F84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3028" y="804520"/>
            <a:ext cx="7931826" cy="897672"/>
          </a:xfrm>
        </p:spPr>
        <p:txBody>
          <a:bodyPr>
            <a:normAutofit/>
          </a:bodyPr>
          <a:lstStyle/>
          <a:p>
            <a:r>
              <a:rPr lang="hu-HU" dirty="0" err="1"/>
              <a:t>Cyberbullying</a:t>
            </a:r>
            <a:r>
              <a:rPr lang="hu-HU" dirty="0"/>
              <a:t> típusai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31DF0D-63A8-4C89-B8F0-ECCC1A8B1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38" y="1702192"/>
            <a:ext cx="10381957" cy="4149968"/>
          </a:xfrm>
        </p:spPr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/>
            </a:pPr>
            <a:r>
              <a:rPr lang="hu-HU" sz="2600" dirty="0"/>
              <a:t>Zaklatás: támadó, sértő, felzaklató üzenetek küldése sorozatosan</a:t>
            </a:r>
          </a:p>
          <a:p>
            <a:pPr>
              <a:buFont typeface="+mj-lt"/>
              <a:buAutoNum type="arabicPeriod"/>
            </a:pPr>
            <a:r>
              <a:rPr lang="hu-HU" sz="2600" dirty="0"/>
              <a:t>Lejáratás – rossz hírnév terjesztése: Valótlan pletykák terjesztése, amelyek megszégyenítik, lejáratják a másikat. (akár pl. hamis fényképek terjesztése)</a:t>
            </a:r>
          </a:p>
          <a:p>
            <a:pPr>
              <a:buFont typeface="+mj-lt"/>
              <a:buAutoNum type="arabicPeriod"/>
            </a:pPr>
            <a:r>
              <a:rPr lang="hu-HU" sz="2600" dirty="0" err="1"/>
              <a:t>Flaming</a:t>
            </a:r>
            <a:r>
              <a:rPr lang="hu-HU" sz="2600" dirty="0"/>
              <a:t>: online „háború”, támadás, veszekedés: dühös, támadó, trágár hozzászólások nyilvános fórumokon (gyakran online politikai, vallási, ideológiai vita)</a:t>
            </a:r>
          </a:p>
          <a:p>
            <a:pPr>
              <a:buFont typeface="+mj-lt"/>
              <a:buAutoNum type="arabicPeriod"/>
            </a:pPr>
            <a:r>
              <a:rPr lang="hu-HU" sz="2600" dirty="0"/>
              <a:t>Identitáslopás: Az áldozat e-mail címének, vagy közösségi oldalon a profiljának feltörése azzal a szándékkal hogy a nevében küldjön sértő, kellemetlen üzenetet másoknak</a:t>
            </a:r>
          </a:p>
          <a:p>
            <a:pPr>
              <a:buFont typeface="+mj-lt"/>
              <a:buAutoNum type="arabicPeriod"/>
            </a:pPr>
            <a:r>
              <a:rPr lang="hu-HU" sz="2600" dirty="0"/>
              <a:t>Kiközösítés: Az online közösség egy tagjának a csoportból való kirekesztése</a:t>
            </a:r>
          </a:p>
          <a:p>
            <a:pPr>
              <a:buFont typeface="+mj-lt"/>
              <a:buAutoNum type="arabicPeriod"/>
            </a:pPr>
            <a:r>
              <a:rPr lang="hu-HU" sz="2600" dirty="0"/>
              <a:t>Kibeszélés: titkok megosztása, személyes információk nyilvánosságra hozása, elküldése</a:t>
            </a:r>
          </a:p>
          <a:p>
            <a:pPr>
              <a:buFont typeface="+mj-lt"/>
              <a:buAutoNum type="arabicPeriod"/>
            </a:pPr>
            <a:r>
              <a:rPr lang="hu-HU" sz="2600" dirty="0"/>
              <a:t>Becsapás: A másik becsapása, kellemetlen vagy intim információk kicsalása majd megosztása.</a:t>
            </a:r>
          </a:p>
          <a:p>
            <a:pPr>
              <a:buFont typeface="+mj-lt"/>
              <a:buAutoNum type="arabicPeriod"/>
            </a:pPr>
            <a:r>
              <a:rPr lang="hu-HU" sz="2600" dirty="0" err="1"/>
              <a:t>Cyber</a:t>
            </a:r>
            <a:r>
              <a:rPr lang="hu-HU" sz="2600" dirty="0"/>
              <a:t> </a:t>
            </a:r>
            <a:r>
              <a:rPr lang="hu-HU" sz="2600" dirty="0" err="1"/>
              <a:t>Stalking</a:t>
            </a:r>
            <a:r>
              <a:rPr lang="hu-HU" sz="2600" dirty="0"/>
              <a:t>: fenyegető, megfélemlítő üzenetek küldése, a másik online szokásainak megfigyelése és ezek felhasználása félelemkeltésre, hogy a másik a saját biztonságát veszélyeztetve érezze</a:t>
            </a:r>
          </a:p>
          <a:p>
            <a:pPr>
              <a:buFont typeface="+mj-lt"/>
              <a:buAutoNum type="arabicPeriod"/>
            </a:pPr>
            <a:r>
              <a:rPr lang="hu-HU" sz="2600" dirty="0" err="1"/>
              <a:t>Sexting</a:t>
            </a:r>
            <a:r>
              <a:rPr lang="hu-HU" sz="2600" dirty="0"/>
              <a:t>: szexuálisan provokatív fényképek, videók készítése, és </a:t>
            </a:r>
            <a:r>
              <a:rPr lang="hu-HU" sz="2600" dirty="0" err="1"/>
              <a:t>továbbküldése</a:t>
            </a:r>
            <a:endParaRPr lang="hu-HU" sz="2600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0AEF87B4-CA94-4D46-ADD9-572462EDC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348" y="5155808"/>
            <a:ext cx="3098191" cy="13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7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>
            <a:extLst>
              <a:ext uri="{FF2B5EF4-FFF2-40B4-BE49-F238E27FC236}">
                <a16:creationId xmlns:a16="http://schemas.microsoft.com/office/drawing/2014/main" xmlns="" id="{28C1BD9E-866A-4956-B87D-5A6849B05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50993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 zaklatás körforgása 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399091-C896-4966-AED8-51CBE12C6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09823"/>
            <a:ext cx="10178322" cy="466977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dirty="0"/>
              <a:t>Az online megfélemlítés egyik típusa a zaklatás, amelynek körforgásszerű folyamatábrát Dan </a:t>
            </a:r>
            <a:r>
              <a:rPr lang="hu-HU" dirty="0" err="1"/>
              <a:t>Olweus</a:t>
            </a:r>
            <a:r>
              <a:rPr lang="hu-HU" dirty="0"/>
              <a:t> alkotta meg. A körforgás bemutatja a zaklatás szereplőit és személyiségük, viselkedésük jellemzőit. 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A. Zaklató (k)</a:t>
            </a:r>
            <a:br>
              <a:rPr lang="hu-HU" dirty="0"/>
            </a:br>
            <a:r>
              <a:rPr lang="hu-HU" dirty="0" err="1"/>
              <a:t>Õk</a:t>
            </a:r>
            <a:r>
              <a:rPr lang="hu-HU" dirty="0"/>
              <a:t> kezdeményezik a támadást, aktívan részt vesznek benne.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B. A csatlósok, a slepp</a:t>
            </a:r>
            <a:br>
              <a:rPr lang="hu-HU" dirty="0"/>
            </a:br>
            <a:r>
              <a:rPr lang="hu-HU" dirty="0"/>
              <a:t>Nem kezdeményeznek, de aktívan részt vesznek a zaklatásban.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C. Támogatók, passzív zaklatók Egyetértenek a zaklatással, de aktívan nem vesznek benne részt.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D. Passzív támogatók, lehetséges zaklatók</a:t>
            </a:r>
            <a:br>
              <a:rPr lang="hu-HU" dirty="0"/>
            </a:br>
            <a:r>
              <a:rPr lang="hu-HU" dirty="0"/>
              <a:t>Tetszik nekik a zaklatás, de nem mutatják ki.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E. Közönyös bámészkodók</a:t>
            </a:r>
            <a:br>
              <a:rPr lang="hu-HU" dirty="0"/>
            </a:br>
            <a:r>
              <a:rPr lang="hu-HU" dirty="0"/>
              <a:t>Figyelik az eseményeket, de nem avatkoznak bele, mert "semmi közük hozzá".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F. Lehetséges védelmezők</a:t>
            </a:r>
            <a:br>
              <a:rPr lang="hu-HU" dirty="0"/>
            </a:br>
            <a:r>
              <a:rPr lang="hu-HU" dirty="0"/>
              <a:t>Rosszallják a zaklatást és úgy érzik, hogy segíteniük kellene, de nem teszik.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G. Az áldozat védelmezői</a:t>
            </a:r>
            <a:br>
              <a:rPr lang="hu-HU" dirty="0"/>
            </a:br>
            <a:r>
              <a:rPr lang="hu-HU" dirty="0"/>
              <a:t>Rosszallják a zaklatást, és megpróbálnak segíteni az áldozatnak.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Y. A célpont</a:t>
            </a:r>
            <a:endParaRPr lang="sk-SK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B33C88A2-3C78-420A-AA30-FB8A6194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409972"/>
            <a:ext cx="2940148" cy="130196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475083A7-A6EC-4AA7-AE77-AC5682D06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71" y="1606132"/>
            <a:ext cx="4004950" cy="509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CA8CDE-1E5B-4E8E-B0BD-7A745EA5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603" y="506437"/>
            <a:ext cx="8314006" cy="1378634"/>
          </a:xfrm>
        </p:spPr>
        <p:txBody>
          <a:bodyPr>
            <a:normAutofit fontScale="90000"/>
          </a:bodyPr>
          <a:lstStyle/>
          <a:p>
            <a:r>
              <a:rPr lang="hu-HU" sz="3600" b="1" dirty="0"/>
              <a:t/>
            </a:r>
            <a:br>
              <a:rPr lang="hu-HU" sz="3600" b="1" dirty="0"/>
            </a:br>
            <a:r>
              <a:rPr lang="hu-HU" sz="3600" b="1" dirty="0"/>
              <a:t>Megfélemlítő személy jellemzői</a:t>
            </a:r>
            <a:br>
              <a:rPr lang="hu-HU" sz="3600" b="1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4FA74A-CABE-46A6-9DF6-2181341F3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2110153"/>
            <a:ext cx="10905066" cy="4483785"/>
          </a:xfrm>
        </p:spPr>
        <p:txBody>
          <a:bodyPr>
            <a:normAutofit/>
          </a:bodyPr>
          <a:lstStyle/>
          <a:p>
            <a:r>
              <a:rPr lang="hu-HU" dirty="0"/>
              <a:t>A megfélemlítő személyek azért is viselkedhetnek így, mert korábban maguk is ennek áldozatai voltak. A felnőtt megfélemlítő viselkedés a gyermekkorból eredhet. A másokat megfélemlítő személyek autoriter természetűek, és erős igényük van mások irányítására, a fölöttük való uralkodásra, dominanciára. Egyéb motiváció lehet az irigység vagy a sértettség. A megfélemlítő személyek önértékelésének kutatása ellentmondó eredményeket hozott. Míg némelyek közülük arrogánsak és nárcisztikusak, másoknál ez a viselkedés a szégyen vagy a szorongás leplezését szolgálhatja, egyes esetekben pedig önértékelésük javítását: a bántalmazó ilyenkor mások lealacsonyításából, megalázásából merít erőt. Megfélemlítés rizikó </a:t>
            </a:r>
            <a:r>
              <a:rPr lang="hu-HU" dirty="0" err="1"/>
              <a:t>faktorai</a:t>
            </a:r>
            <a:r>
              <a:rPr lang="hu-HU" dirty="0"/>
              <a:t>, amely érzelmi és viselkedési gondokkal nemritkán hosszú időn át küzdenek: depresszió, személyiségzavarok, hirtelen harag, erőszakhoz folyamodás, agresszív viselkedési formáktól való függőség, mások tetteinek tévesen támadásként való értelmezése, az énkép megőrzésének nehézsége, a kényszeres, merev cselekedetekbe bocsátkozás hajlama, alkohol, cigaretta és drogok használata, alacsony önértékelés és önbizalom, tanulási problémák, iskolából lógás, tanulmányi jegyek romlása, továbbtanulási és karrier problémák.</a:t>
            </a:r>
            <a:endParaRPr lang="en-GB" sz="20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A0136271-0579-4EC7-8AEF-1AFFC786D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57" y="264062"/>
            <a:ext cx="39147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8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5EFBD2E-1CBA-4603-A3D6-F74E9B6C5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7773" r="1" b="7988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21584-C6F4-40D4-A878-1BA61F04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6948"/>
            <a:ext cx="4125481" cy="866628"/>
          </a:xfrm>
        </p:spPr>
        <p:txBody>
          <a:bodyPr>
            <a:normAutofit fontScale="90000"/>
          </a:bodyPr>
          <a:lstStyle/>
          <a:p>
            <a:r>
              <a:rPr lang="hu-HU" sz="3600" b="1" dirty="0"/>
              <a:t>Megfélemlített (célszemély) jellemzői</a:t>
            </a:r>
            <a:br>
              <a:rPr lang="hu-HU" sz="3600" b="1" dirty="0"/>
            </a:br>
            <a:endParaRPr lang="en-GB" sz="36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xmlns="" id="{1B12249C-246C-4379-B459-2CE01CE3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385" y="76639"/>
            <a:ext cx="3914775" cy="1733550"/>
          </a:xfrm>
          <a:prstGeom prst="rect">
            <a:avLst/>
          </a:prstGeom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9FFF4274-DEBC-4B55-A84D-2089DB772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02191"/>
            <a:ext cx="10178322" cy="49588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Megfélemlítés </a:t>
            </a:r>
            <a:r>
              <a:rPr lang="hu-H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rizikófaktorai</a:t>
            </a: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amely érzelmi és viselkedési gondokkal nemritkán hosszú időn át küzdenek: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szorongás, magányosság, depresszió, személyiségzavarok,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hirtelen harag, erőszakhoz folyamodás, agresszív viselkedési formáktól való függőség, mások tetteinek tévesen támadásként való értelmezése,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az énkép megőrzésének nehézsége,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kényszeres, merev cselekedetekbe bocsátkozás hajlama, alkohol, cigaretta és drogok használata,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alacsony önértékelés és önbizalom,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betegségek iránti nagyobb fogékonyság, étkezési zavarok (elhízás, bulimia, anorexia), </a:t>
            </a: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barátság- és kapcsolatépítési, valamint közösségi problémák, </a:t>
            </a:r>
          </a:p>
          <a:p>
            <a:pPr marL="0" indent="0">
              <a:buNone/>
            </a:pP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tanulási nehézségek, iskolából lógás, tanulmányi jegyek romlása, továbbtanulási és karrier problémák.</a:t>
            </a:r>
          </a:p>
        </p:txBody>
      </p:sp>
    </p:spTree>
    <p:extLst>
      <p:ext uri="{BB962C8B-B14F-4D97-AF65-F5344CB8AC3E}">
        <p14:creationId xmlns:p14="http://schemas.microsoft.com/office/powerpoint/2010/main" val="3110969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05BAB8-DACF-441C-AF0C-586F3A90F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498" y="2353641"/>
            <a:ext cx="9453490" cy="359699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z="1100" b="1" dirty="0"/>
              <a:t/>
            </a:r>
            <a:br>
              <a:rPr lang="hu-HU" sz="1100" b="1" dirty="0"/>
            </a:br>
            <a:r>
              <a:rPr lang="hu-HU" sz="2000" dirty="0">
                <a:latin typeface="Carlito" panose="020F0502020204030204" pitchFamily="34" charset="0"/>
                <a:cs typeface="Carlito" panose="020F0502020204030204" pitchFamily="34" charset="0"/>
              </a:rPr>
              <a:t>Ha megfélemlítést láttunk, értesítsük a szülőket, osztályfőnököt/tanárokat vagy az iskola vezetőségét! </a:t>
            </a:r>
            <a:r>
              <a:rPr lang="hu-HU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Õrizzünk</a:t>
            </a:r>
            <a:r>
              <a:rPr lang="hu-HU" sz="2000" dirty="0">
                <a:latin typeface="Carlito" panose="020F0502020204030204" pitchFamily="34" charset="0"/>
                <a:cs typeface="Carlito" panose="020F0502020204030204" pitchFamily="34" charset="0"/>
              </a:rPr>
              <a:t> meg minden bizonyítékot a történtekről, jegyezzük fel a dátumot, az időpontot és a megtörténtek leírását. Mentsük el és nyomtassuk ki a képernyőről elmentett képet, emailt és üzeneteket. Használjuk az összegyűjtött bizonyítékokat a rendőrségen, a mobil- és internet-szolgáltatóknál. Ha közösségi oldalon történik, jelentsük az oldal szerkesztőinek a felhasználót! Blokkoljuk a megfélemlítőt. A megfélemlítés nem minden formája jogilag szabályozott. Megfélemlítés észlelése esetén meg kell tenni a szükséges lépéseket.</a:t>
            </a:r>
            <a:endParaRPr lang="en-US" sz="2000" kern="1200" dirty="0">
              <a:solidFill>
                <a:srgbClr val="080808"/>
              </a:solidFill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xmlns="" id="{D8A40805-A651-4BDF-A2E7-DC71D732228C}"/>
              </a:ext>
            </a:extLst>
          </p:cNvPr>
          <p:cNvSpPr txBox="1"/>
          <p:nvPr/>
        </p:nvSpPr>
        <p:spPr>
          <a:xfrm>
            <a:off x="984739" y="907366"/>
            <a:ext cx="8243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Van megoldás? </a:t>
            </a:r>
            <a:endParaRPr lang="hu-HU" sz="32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C7BE7272-CCCA-4549-984A-0BD998049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784" y="116335"/>
            <a:ext cx="39147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94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7C7367-DF94-4F3E-B6DF-3BA060A2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78408"/>
            <a:ext cx="6723242" cy="878528"/>
          </a:xfrm>
        </p:spPr>
        <p:txBody>
          <a:bodyPr>
            <a:normAutofit/>
          </a:bodyPr>
          <a:lstStyle/>
          <a:p>
            <a:r>
              <a:rPr lang="hu-HU" sz="2800" dirty="0">
                <a:solidFill>
                  <a:srgbClr val="000000"/>
                </a:solidFill>
              </a:rPr>
              <a:t>Film az online zaklatásról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xmlns="" id="{0CB7C0A4-1A02-4B2D-B403-E51AADFA0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920" y="123386"/>
            <a:ext cx="3914775" cy="1733550"/>
          </a:xfrm>
          <a:prstGeom prst="rect">
            <a:avLst/>
          </a:prstGeom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47E73378-4ACD-4F27-9D0C-5E83F577B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https://www.youtube.com/watch?v=KIF9kj0njdg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29735FF0-7A18-40E6-96B0-B4236CD0F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4" y="3086995"/>
            <a:ext cx="4304567" cy="32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3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33B7447-38BA-4DF8-B13B-F1CA84F1B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778" y="300164"/>
            <a:ext cx="7195299" cy="1261349"/>
          </a:xfrm>
        </p:spPr>
        <p:txBody>
          <a:bodyPr/>
          <a:lstStyle/>
          <a:p>
            <a:r>
              <a:rPr lang="hu-HU" dirty="0"/>
              <a:t>Védekezés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B675DB56-6CCF-4727-AC3C-7F054FC53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3877" y="1561513"/>
            <a:ext cx="8792308" cy="4549404"/>
          </a:xfrm>
        </p:spPr>
        <p:txBody>
          <a:bodyPr>
            <a:normAutofit fontScale="77500" lnSpcReduction="20000"/>
          </a:bodyPr>
          <a:lstStyle/>
          <a:p>
            <a:r>
              <a:rPr lang="hu-HU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 szülőknek és a pedagógusoknak ilyenkor nagyon nehéz dolguk van, hiszen sokszor nem tudják követni a gyerekek online tevékenységét vagy nem látnak bele, milyen felületeket használnak a 10-18 évesek. A gyerekek így magukra maradnak és az elszenvedett megaláztatások súlyos traumát, önértékelési zavart és más pszichés problémákat okozhatnak számukra.</a:t>
            </a:r>
          </a:p>
          <a:p>
            <a:r>
              <a:rPr lang="hu-HU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 </a:t>
            </a:r>
            <a:r>
              <a:rPr lang="hu-HU" dirty="0" err="1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cyberbullying</a:t>
            </a:r>
            <a:r>
              <a:rPr lang="hu-HU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ellen a legfontosabb eszköz a beszélgetés. A szülőknek és a tanároknak rendszeresen kérdezniük kell a gyerekeket, nem </a:t>
            </a:r>
            <a:r>
              <a:rPr lang="hu-HU" dirty="0" err="1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számonkérően</a:t>
            </a:r>
            <a:r>
              <a:rPr lang="hu-HU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hanem olyan módon, hogy a fiatalok érezzék, nyugodtan megoszthatnak bármit a felnőttekkel, kérhetnek tőlük segítséget. Ha sejtjük vagy tudjuk, hogy a gyerekünket, kiskorú vagy fiatal családtagunkat, tanítványunkat online zaklatják, akkor kezdeményezzünk párbeszédet a többi kompetens szereplővel: felnőttel, a zaklatóval vagy annak szüleivel, iskolavezetéssel, pszichológussal. Az UNICEF szerint nagyon fontos, hogy azokat a gyerekeket is bevonjuk és az ügy támogatójává tegyük, akik néma megfigyelői a bántalmazás körforgásának, de nem avatkoznak be.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19488792"/>
      </p:ext>
    </p:extLst>
  </p:cSld>
  <p:clrMapOvr>
    <a:masterClrMapping/>
  </p:clrMapOvr>
</p:sld>
</file>

<file path=ppt/theme/theme1.xml><?xml version="1.0" encoding="utf-8"?>
<a:theme xmlns:a="http://schemas.openxmlformats.org/drawingml/2006/main" name="Jelvény">
  <a:themeElements>
    <a:clrScheme name="Jelvény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Jelvény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Jelvény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TM10001106[[fn=Jelvény]]</Template>
  <TotalTime>533</TotalTime>
  <Words>711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Bell MT</vt:lpstr>
      <vt:lpstr>Carlito</vt:lpstr>
      <vt:lpstr>Gill Sans MT</vt:lpstr>
      <vt:lpstr>Impact</vt:lpstr>
      <vt:lpstr>Malgun Gothic Semilight</vt:lpstr>
      <vt:lpstr>Jelvény</vt:lpstr>
      <vt:lpstr>Online bántalmazás</vt:lpstr>
      <vt:lpstr>Mi tekinthető online bántalmazásnak? </vt:lpstr>
      <vt:lpstr>Cyberbullying típusai</vt:lpstr>
      <vt:lpstr>A zaklatás körforgása  </vt:lpstr>
      <vt:lpstr> Megfélemlítő személy jellemzői </vt:lpstr>
      <vt:lpstr>Megfélemlített (célszemély) jellemzői </vt:lpstr>
      <vt:lpstr> Ha megfélemlítést láttunk, értesítsük a szülőket, osztályfőnököt/tanárokat vagy az iskola vezetőségét! Õrizzünk meg minden bizonyítékot a történtekről, jegyezzük fel a dátumot, az időpontot és a megtörténtek leírását. Mentsük el és nyomtassuk ki a képernyőről elmentett képet, emailt és üzeneteket. Használjuk az összegyűjtött bizonyítékokat a rendőrségen, a mobil- és internet-szolgáltatóknál. Ha közösségi oldalon történik, jelentsük az oldal szerkesztőinek a felhasználót! Blokkoljuk a megfélemlítőt. A megfélemlítés nem minden formája jogilag szabályozott. Megfélemlítés észlelése esetén meg kell tenni a szükséges lépéseket.</vt:lpstr>
      <vt:lpstr>Film az online zaklatásról</vt:lpstr>
      <vt:lpstr>Védekezés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FutuReg PT</dc:title>
  <dc:creator>Livia.Domonkos1</dc:creator>
  <cp:lastModifiedBy>livi</cp:lastModifiedBy>
  <cp:revision>22</cp:revision>
  <dcterms:created xsi:type="dcterms:W3CDTF">2021-03-23T08:11:41Z</dcterms:created>
  <dcterms:modified xsi:type="dcterms:W3CDTF">2021-05-19T14:05:30Z</dcterms:modified>
</cp:coreProperties>
</file>