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sldIdLst>
    <p:sldId id="256" r:id="rId2"/>
    <p:sldId id="257" r:id="rId3"/>
    <p:sldId id="258" r:id="rId4"/>
    <p:sldId id="263" r:id="rId5"/>
    <p:sldId id="266" r:id="rId6"/>
    <p:sldId id="267" r:id="rId7"/>
    <p:sldId id="268" r:id="rId8"/>
    <p:sldId id="269" r:id="rId9"/>
    <p:sldId id="259" r:id="rId10"/>
    <p:sldId id="260" r:id="rId11"/>
    <p:sldId id="264" r:id="rId12"/>
    <p:sldId id="261" r:id="rId13"/>
    <p:sldId id="262" r:id="rId14"/>
    <p:sldId id="265"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63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hu-HU"/>
              <a:t>Mintacím szerkesztése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endParaRPr lang="en-US" dirty="0"/>
          </a:p>
        </p:txBody>
      </p:sp>
      <p:sp>
        <p:nvSpPr>
          <p:cNvPr id="4" name="Date Placeholder 3"/>
          <p:cNvSpPr>
            <a:spLocks noGrp="1"/>
          </p:cNvSpPr>
          <p:nvPr>
            <p:ph type="dt" sz="half" idx="10"/>
          </p:nvPr>
        </p:nvSpPr>
        <p:spPr/>
        <p:txBody>
          <a:bodyPr/>
          <a:lstStyle/>
          <a:p>
            <a:fld id="{E68338D2-E9E4-4B1E-AD78-AD215061CF6C}" type="datetimeFigureOut">
              <a:rPr lang="en-GB" smtClean="0"/>
              <a:t>28/04/2021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9255346" y="2750337"/>
            <a:ext cx="1171888" cy="1356442"/>
          </a:xfrm>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3151002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E68338D2-E9E4-4B1E-AD78-AD215061CF6C}" type="datetimeFigureOut">
              <a:rPr lang="en-GB" smtClean="0"/>
              <a:t>28/04/2021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312693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hu-HU"/>
              <a:t>Mintacím szerkesztése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E68338D2-E9E4-4B1E-AD78-AD215061CF6C}" type="datetimeFigureOut">
              <a:rPr lang="en-GB" smtClean="0"/>
              <a:t>28/04/2021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729455" y="2869895"/>
            <a:ext cx="1154151" cy="1090789"/>
          </a:xfrm>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380937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E68338D2-E9E4-4B1E-AD78-AD215061CF6C}" type="datetimeFigureOut">
              <a:rPr lang="en-GB" smtClean="0"/>
              <a:t>28/04/2021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3825820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hu-HU"/>
              <a:t>Mintacím szerkesztése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680322" y="3030008"/>
            <a:ext cx="4698355" cy="2906179"/>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5594123" y="3030008"/>
            <a:ext cx="4700059" cy="2906179"/>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E68338D2-E9E4-4B1E-AD78-AD215061CF6C}" type="datetimeFigureOut">
              <a:rPr lang="en-GB" smtClean="0"/>
              <a:t>28/04/2021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644039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E68338D2-E9E4-4B1E-AD78-AD215061CF6C}" type="datetimeFigureOut">
              <a:rPr lang="en-GB" smtClean="0"/>
              <a:t>28/04/2021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110763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E68338D2-E9E4-4B1E-AD78-AD215061CF6C}" type="datetimeFigureOut">
              <a:rPr lang="en-GB" smtClean="0"/>
              <a:t>28/04/2021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694599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hu-HU"/>
              <a:t>Mintacím szerkesztése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28/04/2021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540722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hu-HU"/>
              <a:t>Mintacím szerkesztése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a:t>Kép beszúrásához kattintson az ikonra</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28/04/2021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3954307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ámakép képaláírással">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hu-HU"/>
              <a:t>Mintacím szerkesztése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a:t>Kép beszúrásához kattintson az ikonra</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28/04/2021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11309"/>
            <a:ext cx="1154151" cy="1090789"/>
          </a:xfrm>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1966336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hu-HU"/>
              <a:t>Mintacím szerkesztése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28/04/2021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11615"/>
            <a:ext cx="1154151" cy="1090789"/>
          </a:xfrm>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2876638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hu-HU"/>
              <a:t>Mintacím szerkesztése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28/04/2021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09925"/>
            <a:ext cx="1154151" cy="1090789"/>
          </a:xfrm>
        </p:spPr>
        <p:txBody>
          <a:bodyPr/>
          <a:lstStyle/>
          <a:p>
            <a:fld id="{E776E164-FFB9-4B30-BDD1-C11B41E32396}" type="slidenum">
              <a:rPr lang="en-GB" smtClean="0"/>
              <a:t>‹#›</a:t>
            </a:fld>
            <a:endParaRPr lang="en-GB"/>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808519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hu-HU"/>
              <a:t>Mintacím szerkesztése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E68338D2-E9E4-4B1E-AD78-AD215061CF6C}" type="datetimeFigureOut">
              <a:rPr lang="en-GB" smtClean="0"/>
              <a:t>28/04/2021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09925"/>
            <a:ext cx="1154151" cy="1090789"/>
          </a:xfrm>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2315001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hasáb">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hu-HU"/>
              <a:t>Mintacím szerkesztése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3" name="Date Placeholder 2"/>
          <p:cNvSpPr>
            <a:spLocks noGrp="1"/>
          </p:cNvSpPr>
          <p:nvPr>
            <p:ph type="dt" sz="half" idx="10"/>
          </p:nvPr>
        </p:nvSpPr>
        <p:spPr/>
        <p:txBody>
          <a:bodyPr/>
          <a:lstStyle/>
          <a:p>
            <a:fld id="{E68338D2-E9E4-4B1E-AD78-AD215061CF6C}" type="datetimeFigureOut">
              <a:rPr lang="en-GB" smtClean="0"/>
              <a:t>28/04/2021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4251124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éphasáb">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hu-HU"/>
              <a:t>Mintacím szerkesztése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3" name="Date Placeholder 2"/>
          <p:cNvSpPr>
            <a:spLocks noGrp="1"/>
          </p:cNvSpPr>
          <p:nvPr>
            <p:ph type="dt" sz="half" idx="10"/>
          </p:nvPr>
        </p:nvSpPr>
        <p:spPr/>
        <p:txBody>
          <a:bodyPr/>
          <a:lstStyle/>
          <a:p>
            <a:fld id="{E68338D2-E9E4-4B1E-AD78-AD215061CF6C}" type="datetimeFigureOut">
              <a:rPr lang="en-GB" smtClean="0"/>
              <a:t>28/04/2021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2903885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hu-HU"/>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E68338D2-E9E4-4B1E-AD78-AD215061CF6C}" type="datetimeFigureOut">
              <a:rPr lang="en-GB" smtClean="0"/>
              <a:t>28/04/2021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76E164-FFB9-4B30-BDD1-C11B41E32396}" type="slidenum">
              <a:rPr lang="en-GB" smtClean="0"/>
              <a:t>‹#›</a:t>
            </a:fld>
            <a:endParaRPr lang="en-GB"/>
          </a:p>
        </p:txBody>
      </p:sp>
    </p:spTree>
    <p:extLst>
      <p:ext uri="{BB962C8B-B14F-4D97-AF65-F5344CB8AC3E}">
        <p14:creationId xmlns:p14="http://schemas.microsoft.com/office/powerpoint/2010/main" val="2968034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hu-HU"/>
              <a:t>Mintacím szerkesztése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E68338D2-E9E4-4B1E-AD78-AD215061CF6C}" type="datetimeFigureOut">
              <a:rPr lang="en-GB" smtClean="0"/>
              <a:t>28/04/2021</a:t>
            </a:fld>
            <a:endParaRPr lang="en-GB"/>
          </a:p>
        </p:txBody>
      </p:sp>
      <p:sp>
        <p:nvSpPr>
          <p:cNvPr id="5" name="Footer Placeholder 4"/>
          <p:cNvSpPr>
            <a:spLocks noGrp="1"/>
          </p:cNvSpPr>
          <p:nvPr>
            <p:ph type="ftr" sz="quarter" idx="11"/>
          </p:nvPr>
        </p:nvSpPr>
        <p:spPr>
          <a:xfrm>
            <a:off x="680321" y="5936188"/>
            <a:ext cx="6126805" cy="365125"/>
          </a:xfrm>
        </p:spPr>
        <p:txBody>
          <a:bodyPr/>
          <a:lstStyle/>
          <a:p>
            <a:endParaRPr lang="en-GB"/>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E776E164-FFB9-4B30-BDD1-C11B41E32396}" type="slidenum">
              <a:rPr lang="en-GB" smtClean="0"/>
              <a:t>‹#›</a:t>
            </a:fld>
            <a:endParaRPr lang="en-GB"/>
          </a:p>
        </p:txBody>
      </p:sp>
    </p:spTree>
    <p:extLst>
      <p:ext uri="{BB962C8B-B14F-4D97-AF65-F5344CB8AC3E}">
        <p14:creationId xmlns:p14="http://schemas.microsoft.com/office/powerpoint/2010/main" val="3274132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hu-HU"/>
              <a:t>Mintacím szerkesztése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68338D2-E9E4-4B1E-AD78-AD215061CF6C}" type="datetimeFigureOut">
              <a:rPr lang="en-GB" smtClean="0"/>
              <a:t>28/04/2021</a:t>
            </a:fld>
            <a:endParaRPr lang="en-GB"/>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E776E164-FFB9-4B30-BDD1-C11B41E32396}" type="slidenum">
              <a:rPr lang="en-GB" smtClean="0"/>
              <a:t>‹#›</a:t>
            </a:fld>
            <a:endParaRPr lang="en-GB"/>
          </a:p>
        </p:txBody>
      </p:sp>
    </p:spTree>
    <p:extLst>
      <p:ext uri="{BB962C8B-B14F-4D97-AF65-F5344CB8AC3E}">
        <p14:creationId xmlns:p14="http://schemas.microsoft.com/office/powerpoint/2010/main" val="1402735175"/>
      </p:ext>
    </p:extLst>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u-hu.messenger.com/" TargetMode="Externa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hyperlink" Target="https://hangouts.google.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D19499-59D6-46D3-A630-380A085BE25B}"/>
              </a:ext>
            </a:extLst>
          </p:cNvPr>
          <p:cNvSpPr>
            <a:spLocks noGrp="1"/>
          </p:cNvSpPr>
          <p:nvPr>
            <p:ph type="ctrTitle"/>
          </p:nvPr>
        </p:nvSpPr>
        <p:spPr>
          <a:xfrm>
            <a:off x="309982" y="1462135"/>
            <a:ext cx="5786018" cy="917874"/>
          </a:xfrm>
        </p:spPr>
        <p:txBody>
          <a:bodyPr>
            <a:noAutofit/>
          </a:bodyPr>
          <a:lstStyle/>
          <a:p>
            <a:r>
              <a:rPr lang="hu-HU" sz="3600" dirty="0"/>
              <a:t>Online kommunikáció- Online </a:t>
            </a:r>
            <a:r>
              <a:rPr lang="hu-HU" sz="3600" dirty="0" err="1"/>
              <a:t>komunikácia</a:t>
            </a:r>
            <a:endParaRPr lang="en-GB" sz="3600" dirty="0"/>
          </a:p>
        </p:txBody>
      </p:sp>
      <p:sp>
        <p:nvSpPr>
          <p:cNvPr id="3" name="Subtitle 2">
            <a:extLst>
              <a:ext uri="{FF2B5EF4-FFF2-40B4-BE49-F238E27FC236}">
                <a16:creationId xmlns:a16="http://schemas.microsoft.com/office/drawing/2014/main" xmlns="" id="{4D5FF2EF-F663-4034-BAAC-22E69C3EF109}"/>
              </a:ext>
            </a:extLst>
          </p:cNvPr>
          <p:cNvSpPr>
            <a:spLocks noGrp="1"/>
          </p:cNvSpPr>
          <p:nvPr>
            <p:ph type="subTitle" idx="1"/>
          </p:nvPr>
        </p:nvSpPr>
        <p:spPr>
          <a:xfrm>
            <a:off x="-1055999" y="2795505"/>
            <a:ext cx="10003051" cy="917875"/>
          </a:xfrm>
        </p:spPr>
        <p:txBody>
          <a:bodyPr>
            <a:noAutofit/>
          </a:bodyPr>
          <a:lstStyle/>
          <a:p>
            <a:r>
              <a:rPr lang="hu-HU" sz="1600" dirty="0">
                <a:solidFill>
                  <a:schemeClr val="accent1">
                    <a:lumMod val="75000"/>
                  </a:schemeClr>
                </a:solidFill>
              </a:rPr>
              <a:t>KIDSAFEDU</a:t>
            </a:r>
            <a:r>
              <a:rPr lang="en-GB" sz="1600" dirty="0">
                <a:solidFill>
                  <a:schemeClr val="accent1">
                    <a:lumMod val="75000"/>
                  </a:schemeClr>
                </a:solidFill>
              </a:rPr>
              <a:t>-online </a:t>
            </a:r>
            <a:r>
              <a:rPr lang="en-GB" sz="1600" dirty="0" err="1">
                <a:solidFill>
                  <a:schemeClr val="accent1">
                    <a:lumMod val="75000"/>
                  </a:schemeClr>
                </a:solidFill>
              </a:rPr>
              <a:t>biztonság</a:t>
            </a:r>
            <a:r>
              <a:rPr lang="en-GB" sz="1600" dirty="0">
                <a:solidFill>
                  <a:schemeClr val="accent1">
                    <a:lumMod val="75000"/>
                  </a:schemeClr>
                </a:solidFill>
              </a:rPr>
              <a:t> </a:t>
            </a:r>
            <a:r>
              <a:rPr lang="en-GB" sz="1600" dirty="0" err="1">
                <a:solidFill>
                  <a:schemeClr val="accent1">
                    <a:lumMod val="75000"/>
                  </a:schemeClr>
                </a:solidFill>
              </a:rPr>
              <a:t>gyerekeknek</a:t>
            </a:r>
            <a:r>
              <a:rPr lang="en-GB" sz="1600" dirty="0">
                <a:solidFill>
                  <a:schemeClr val="accent1">
                    <a:lumMod val="75000"/>
                  </a:schemeClr>
                </a:solidFill>
              </a:rPr>
              <a:t> a </a:t>
            </a:r>
            <a:r>
              <a:rPr lang="en-GB" sz="1600" dirty="0" err="1">
                <a:solidFill>
                  <a:schemeClr val="accent1">
                    <a:lumMod val="75000"/>
                  </a:schemeClr>
                </a:solidFill>
              </a:rPr>
              <a:t>határ</a:t>
            </a:r>
            <a:r>
              <a:rPr lang="en-GB" sz="1600" dirty="0">
                <a:solidFill>
                  <a:schemeClr val="accent1">
                    <a:lumMod val="75000"/>
                  </a:schemeClr>
                </a:solidFill>
              </a:rPr>
              <a:t> </a:t>
            </a:r>
            <a:r>
              <a:rPr lang="en-GB" sz="1600" dirty="0" err="1">
                <a:solidFill>
                  <a:schemeClr val="accent1">
                    <a:lumMod val="75000"/>
                  </a:schemeClr>
                </a:solidFill>
              </a:rPr>
              <a:t>menti</a:t>
            </a:r>
            <a:r>
              <a:rPr lang="en-GB" sz="1600" dirty="0">
                <a:solidFill>
                  <a:schemeClr val="accent1">
                    <a:lumMod val="75000"/>
                  </a:schemeClr>
                </a:solidFill>
              </a:rPr>
              <a:t> </a:t>
            </a:r>
            <a:r>
              <a:rPr lang="en-GB" sz="1600" dirty="0" err="1">
                <a:solidFill>
                  <a:schemeClr val="accent1">
                    <a:lumMod val="75000"/>
                  </a:schemeClr>
                </a:solidFill>
              </a:rPr>
              <a:t>térségben</a:t>
            </a:r>
            <a:r>
              <a:rPr lang="en-GB" sz="1600" dirty="0">
                <a:solidFill>
                  <a:schemeClr val="accent1">
                    <a:lumMod val="75000"/>
                  </a:schemeClr>
                </a:solidFill>
              </a:rPr>
              <a:t> - SKHU/WETA/1901/4.1/317 </a:t>
            </a:r>
            <a:endParaRPr lang="hu-HU" sz="1600" dirty="0">
              <a:solidFill>
                <a:schemeClr val="accent1">
                  <a:lumMod val="75000"/>
                </a:schemeClr>
              </a:solidFill>
            </a:endParaRPr>
          </a:p>
          <a:p>
            <a:endParaRPr lang="hu-HU" sz="1600" dirty="0">
              <a:solidFill>
                <a:schemeClr val="accent1">
                  <a:lumMod val="75000"/>
                </a:schemeClr>
              </a:solidFill>
            </a:endParaRPr>
          </a:p>
        </p:txBody>
      </p:sp>
      <p:pic>
        <p:nvPicPr>
          <p:cNvPr id="5" name="Picture 4">
            <a:extLst>
              <a:ext uri="{FF2B5EF4-FFF2-40B4-BE49-F238E27FC236}">
                <a16:creationId xmlns:a16="http://schemas.microsoft.com/office/drawing/2014/main" xmlns="" id="{B6AE9982-1154-4789-8BC8-A808AD545A7C}"/>
              </a:ext>
            </a:extLst>
          </p:cNvPr>
          <p:cNvPicPr>
            <a:picLocks noChangeAspect="1"/>
          </p:cNvPicPr>
          <p:nvPr/>
        </p:nvPicPr>
        <p:blipFill>
          <a:blip r:embed="rId2"/>
          <a:stretch>
            <a:fillRect/>
          </a:stretch>
        </p:blipFill>
        <p:spPr>
          <a:xfrm>
            <a:off x="309982" y="179743"/>
            <a:ext cx="2133898" cy="866896"/>
          </a:xfrm>
          <a:prstGeom prst="rect">
            <a:avLst/>
          </a:prstGeom>
        </p:spPr>
      </p:pic>
      <p:pic>
        <p:nvPicPr>
          <p:cNvPr id="6" name="Picture 5">
            <a:extLst>
              <a:ext uri="{FF2B5EF4-FFF2-40B4-BE49-F238E27FC236}">
                <a16:creationId xmlns:a16="http://schemas.microsoft.com/office/drawing/2014/main" xmlns="" id="{35CAF6D8-247E-4DE8-9D6B-A50F61878E5D}"/>
              </a:ext>
            </a:extLst>
          </p:cNvPr>
          <p:cNvPicPr>
            <a:picLocks noChangeAspect="1"/>
          </p:cNvPicPr>
          <p:nvPr/>
        </p:nvPicPr>
        <p:blipFill>
          <a:blip r:embed="rId3"/>
          <a:stretch>
            <a:fillRect/>
          </a:stretch>
        </p:blipFill>
        <p:spPr>
          <a:xfrm>
            <a:off x="2638171" y="226999"/>
            <a:ext cx="1160106" cy="819640"/>
          </a:xfrm>
          <a:prstGeom prst="rect">
            <a:avLst/>
          </a:prstGeom>
        </p:spPr>
      </p:pic>
      <p:pic>
        <p:nvPicPr>
          <p:cNvPr id="8" name="Kép 7">
            <a:extLst>
              <a:ext uri="{FF2B5EF4-FFF2-40B4-BE49-F238E27FC236}">
                <a16:creationId xmlns:a16="http://schemas.microsoft.com/office/drawing/2014/main" xmlns="" id="{9BD9A371-B129-4329-A62B-98253A4B8A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9274" y="154746"/>
            <a:ext cx="5642222" cy="2359864"/>
          </a:xfrm>
          <a:prstGeom prst="rect">
            <a:avLst/>
          </a:prstGeom>
        </p:spPr>
      </p:pic>
      <p:sp>
        <p:nvSpPr>
          <p:cNvPr id="9" name="Szövegdoboz 8">
            <a:extLst>
              <a:ext uri="{FF2B5EF4-FFF2-40B4-BE49-F238E27FC236}">
                <a16:creationId xmlns:a16="http://schemas.microsoft.com/office/drawing/2014/main" xmlns="" id="{B10DD266-9D86-4D4D-A141-E951E172D36B}"/>
              </a:ext>
            </a:extLst>
          </p:cNvPr>
          <p:cNvSpPr txBox="1"/>
          <p:nvPr/>
        </p:nvSpPr>
        <p:spPr>
          <a:xfrm>
            <a:off x="164834" y="3205545"/>
            <a:ext cx="3780692" cy="923330"/>
          </a:xfrm>
          <a:prstGeom prst="rect">
            <a:avLst/>
          </a:prstGeom>
          <a:noFill/>
        </p:spPr>
        <p:txBody>
          <a:bodyPr wrap="square">
            <a:spAutoFit/>
          </a:bodyPr>
          <a:lstStyle/>
          <a:p>
            <a:r>
              <a:rPr lang="en-GB" sz="1800" dirty="0">
                <a:solidFill>
                  <a:schemeClr val="accent1">
                    <a:lumMod val="75000"/>
                  </a:schemeClr>
                </a:solidFill>
              </a:rPr>
              <a:t>workshop</a:t>
            </a:r>
            <a:r>
              <a:rPr lang="hu-HU" sz="1800" dirty="0">
                <a:solidFill>
                  <a:schemeClr val="accent1">
                    <a:lumMod val="75000"/>
                  </a:schemeClr>
                </a:solidFill>
              </a:rPr>
              <a:t>: Online kommunikáció</a:t>
            </a:r>
            <a:endParaRPr lang="sk-SK" sz="1800" dirty="0">
              <a:solidFill>
                <a:schemeClr val="accent1">
                  <a:lumMod val="75000"/>
                </a:schemeClr>
              </a:solidFill>
            </a:endParaRPr>
          </a:p>
          <a:p>
            <a:r>
              <a:rPr lang="sk-SK" sz="1800" dirty="0">
                <a:solidFill>
                  <a:schemeClr val="accent6">
                    <a:lumMod val="75000"/>
                  </a:schemeClr>
                </a:solidFill>
              </a:rPr>
              <a:t>Mészáros Krisztina</a:t>
            </a:r>
          </a:p>
          <a:p>
            <a:r>
              <a:rPr lang="sk-SK" sz="1800" dirty="0"/>
              <a:t>2021. </a:t>
            </a:r>
            <a:r>
              <a:rPr lang="sk-SK" dirty="0" err="1"/>
              <a:t>á</a:t>
            </a:r>
            <a:r>
              <a:rPr lang="sk-SK" sz="1800" dirty="0" err="1"/>
              <a:t>prilis</a:t>
            </a:r>
            <a:r>
              <a:rPr lang="sk-SK" sz="1800" dirty="0"/>
              <a:t> 28.  </a:t>
            </a:r>
            <a:r>
              <a:rPr lang="sk-SK" sz="1800" dirty="0" err="1"/>
              <a:t>szerda</a:t>
            </a:r>
            <a:endParaRPr lang="en-GB" sz="1800" dirty="0"/>
          </a:p>
        </p:txBody>
      </p:sp>
    </p:spTree>
    <p:extLst>
      <p:ext uri="{BB962C8B-B14F-4D97-AF65-F5344CB8AC3E}">
        <p14:creationId xmlns:p14="http://schemas.microsoft.com/office/powerpoint/2010/main" val="598187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6C445F-E4C2-4B40-A1E9-0325D7067610}"/>
              </a:ext>
            </a:extLst>
          </p:cNvPr>
          <p:cNvSpPr>
            <a:spLocks noGrp="1"/>
          </p:cNvSpPr>
          <p:nvPr>
            <p:ph type="title"/>
          </p:nvPr>
        </p:nvSpPr>
        <p:spPr>
          <a:xfrm>
            <a:off x="1153551" y="1312674"/>
            <a:ext cx="9453489" cy="545363"/>
          </a:xfrm>
        </p:spPr>
        <p:txBody>
          <a:bodyPr>
            <a:normAutofit fontScale="90000"/>
          </a:bodyPr>
          <a:lstStyle/>
          <a:p>
            <a:r>
              <a:rPr lang="sk-SK" dirty="0">
                <a:latin typeface="Bell MT" panose="02020503060305020303" pitchFamily="18" charset="0"/>
              </a:rPr>
              <a:t>Online </a:t>
            </a:r>
            <a:r>
              <a:rPr lang="sk-SK" dirty="0" err="1">
                <a:latin typeface="Bell MT" panose="02020503060305020303" pitchFamily="18" charset="0"/>
              </a:rPr>
              <a:t>kommunikáció</a:t>
            </a:r>
            <a:r>
              <a:rPr lang="sk-SK" dirty="0">
                <a:latin typeface="Bell MT" panose="02020503060305020303" pitchFamily="18" charset="0"/>
              </a:rPr>
              <a:t> – Online komunikácia</a:t>
            </a:r>
            <a:endParaRPr lang="en-GB" dirty="0">
              <a:latin typeface="Bell MT" panose="02020503060305020303" pitchFamily="18" charset="0"/>
            </a:endParaRPr>
          </a:p>
        </p:txBody>
      </p:sp>
      <p:sp>
        <p:nvSpPr>
          <p:cNvPr id="3" name="Rectangle 1">
            <a:extLst>
              <a:ext uri="{FF2B5EF4-FFF2-40B4-BE49-F238E27FC236}">
                <a16:creationId xmlns:a16="http://schemas.microsoft.com/office/drawing/2014/main" xmlns="" id="{0FE6F77E-DF90-494D-901D-EB197794DDE0}"/>
              </a:ext>
            </a:extLst>
          </p:cNvPr>
          <p:cNvSpPr>
            <a:spLocks noGrp="1" noChangeArrowheads="1"/>
          </p:cNvSpPr>
          <p:nvPr>
            <p:ph idx="1"/>
          </p:nvPr>
        </p:nvSpPr>
        <p:spPr bwMode="auto">
          <a:xfrm>
            <a:off x="168812" y="2155027"/>
            <a:ext cx="11690253"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lvl="1" indent="0" eaLnBrk="0" fontAlgn="base" hangingPunct="0">
              <a:lnSpc>
                <a:spcPct val="100000"/>
              </a:lnSpc>
              <a:spcBef>
                <a:spcPct val="0"/>
              </a:spcBef>
              <a:spcAft>
                <a:spcPct val="0"/>
              </a:spcAft>
              <a:buClrTx/>
              <a:buSzTx/>
              <a:buNone/>
            </a:pPr>
            <a:r>
              <a:rPr kumimoji="0" lang="hu-HU" altLang="hu-HU" sz="2400" b="0" i="0" u="none" strike="noStrike" cap="none" normalizeH="0" baseline="0" dirty="0">
                <a:ln>
                  <a:noFill/>
                </a:ln>
                <a:solidFill>
                  <a:schemeClr val="tx1"/>
                </a:solidFill>
                <a:effectLst/>
                <a:latin typeface="Arial" panose="020B0604020202020204" pitchFamily="34" charset="0"/>
              </a:rPr>
              <a:t>Annak ellenére, hogy nagymértékben technikailag determinált, az internetes kommunikáció mégis alapvetően társadalmi folyamat, az információk emberek közti szándékos cseréjén alapszik, ahol a kommunikáció alapfeltétele az üzenetátadás megvalósulása, aminek megtörténtéről a korábbiaknál könnyebb visszajelzést kapni.</a:t>
            </a:r>
          </a:p>
          <a:p>
            <a:pPr marL="457200" lvl="1" indent="0" eaLnBrk="0" fontAlgn="base" hangingPunct="0">
              <a:lnSpc>
                <a:spcPct val="100000"/>
              </a:lnSpc>
              <a:spcBef>
                <a:spcPct val="0"/>
              </a:spcBef>
              <a:spcAft>
                <a:spcPct val="0"/>
              </a:spcAft>
              <a:buClrTx/>
              <a:buSzTx/>
              <a:buFontTx/>
              <a:buChar char="•"/>
            </a:pPr>
            <a:endParaRPr lang="hu-HU" sz="2400" dirty="0"/>
          </a:p>
          <a:p>
            <a:pPr marL="457200" lvl="1" indent="0" eaLnBrk="0" fontAlgn="base" hangingPunct="0">
              <a:lnSpc>
                <a:spcPct val="100000"/>
              </a:lnSpc>
              <a:spcBef>
                <a:spcPct val="0"/>
              </a:spcBef>
              <a:spcAft>
                <a:spcPct val="0"/>
              </a:spcAft>
              <a:buClrTx/>
              <a:buSzTx/>
              <a:buNone/>
            </a:pPr>
            <a:r>
              <a:rPr lang="hu-HU" sz="2400" dirty="0" err="1"/>
              <a:t>Napriek</a:t>
            </a:r>
            <a:r>
              <a:rPr lang="hu-HU" sz="2400" dirty="0"/>
              <a:t> </a:t>
            </a:r>
            <a:r>
              <a:rPr lang="hu-HU" sz="2400" dirty="0" err="1"/>
              <a:t>vysokej</a:t>
            </a:r>
            <a:r>
              <a:rPr lang="hu-HU" sz="2400" dirty="0"/>
              <a:t> </a:t>
            </a:r>
            <a:r>
              <a:rPr lang="hu-HU" sz="2400" dirty="0" err="1"/>
              <a:t>technickej</a:t>
            </a:r>
            <a:r>
              <a:rPr lang="hu-HU" sz="2400" dirty="0"/>
              <a:t> </a:t>
            </a:r>
            <a:r>
              <a:rPr lang="hu-HU" sz="2400" dirty="0" err="1"/>
              <a:t>náročnosti</a:t>
            </a:r>
            <a:r>
              <a:rPr lang="hu-HU" sz="2400" dirty="0"/>
              <a:t> je </a:t>
            </a:r>
            <a:r>
              <a:rPr lang="hu-HU" sz="2400" dirty="0" err="1"/>
              <a:t>internetová</a:t>
            </a:r>
            <a:r>
              <a:rPr lang="hu-HU" sz="2400" dirty="0"/>
              <a:t> </a:t>
            </a:r>
            <a:r>
              <a:rPr lang="hu-HU" sz="2400" dirty="0" err="1"/>
              <a:t>komunikácia</a:t>
            </a:r>
            <a:r>
              <a:rPr lang="hu-HU" sz="2400" dirty="0"/>
              <a:t> v </a:t>
            </a:r>
            <a:r>
              <a:rPr lang="hu-HU" sz="2400" dirty="0" err="1"/>
              <a:t>zásade</a:t>
            </a:r>
            <a:r>
              <a:rPr lang="hu-HU" sz="2400" dirty="0"/>
              <a:t> </a:t>
            </a:r>
            <a:r>
              <a:rPr lang="hu-HU" sz="2400" dirty="0" err="1"/>
              <a:t>spoločenským</a:t>
            </a:r>
            <a:r>
              <a:rPr lang="hu-HU" sz="2400" dirty="0"/>
              <a:t> </a:t>
            </a:r>
            <a:r>
              <a:rPr lang="hu-HU" sz="2400" dirty="0" err="1"/>
              <a:t>procesom</a:t>
            </a:r>
            <a:r>
              <a:rPr lang="hu-HU" sz="2400" dirty="0"/>
              <a:t> </a:t>
            </a:r>
            <a:r>
              <a:rPr lang="hu-HU" sz="2400" dirty="0" err="1"/>
              <a:t>založeným</a:t>
            </a:r>
            <a:r>
              <a:rPr lang="hu-HU" sz="2400" dirty="0"/>
              <a:t> na </a:t>
            </a:r>
            <a:r>
              <a:rPr lang="hu-HU" sz="2400" dirty="0" err="1"/>
              <a:t>premyslenej</a:t>
            </a:r>
            <a:r>
              <a:rPr lang="hu-HU" sz="2400" dirty="0"/>
              <a:t> </a:t>
            </a:r>
            <a:r>
              <a:rPr lang="hu-HU" sz="2400" dirty="0" err="1"/>
              <a:t>výmene</a:t>
            </a:r>
            <a:r>
              <a:rPr lang="hu-HU" sz="2400" dirty="0"/>
              <a:t> </a:t>
            </a:r>
            <a:r>
              <a:rPr lang="hu-HU" sz="2400" dirty="0" err="1"/>
              <a:t>informácií</a:t>
            </a:r>
            <a:r>
              <a:rPr lang="hu-HU" sz="2400" dirty="0"/>
              <a:t> </a:t>
            </a:r>
            <a:r>
              <a:rPr lang="hu-HU" sz="2400" dirty="0" err="1"/>
              <a:t>medzi</a:t>
            </a:r>
            <a:r>
              <a:rPr lang="hu-HU" sz="2400" dirty="0"/>
              <a:t> </a:t>
            </a:r>
            <a:r>
              <a:rPr lang="hu-HU" sz="2400" dirty="0" err="1"/>
              <a:t>ľuďmi</a:t>
            </a:r>
            <a:r>
              <a:rPr lang="hu-HU" sz="2400" dirty="0"/>
              <a:t>, </a:t>
            </a:r>
            <a:r>
              <a:rPr lang="hu-HU" sz="2400" dirty="0" err="1"/>
              <a:t>kde</a:t>
            </a:r>
            <a:r>
              <a:rPr lang="hu-HU" sz="2400" dirty="0"/>
              <a:t> je </a:t>
            </a:r>
            <a:r>
              <a:rPr lang="hu-HU" sz="2400" dirty="0" err="1"/>
              <a:t>komunikácia</a:t>
            </a:r>
            <a:r>
              <a:rPr lang="hu-HU" sz="2400" dirty="0"/>
              <a:t> </a:t>
            </a:r>
            <a:r>
              <a:rPr lang="hu-HU" sz="2400" dirty="0" err="1"/>
              <a:t>nevyhnutným</a:t>
            </a:r>
            <a:r>
              <a:rPr lang="hu-HU" sz="2400" dirty="0"/>
              <a:t> </a:t>
            </a:r>
            <a:r>
              <a:rPr lang="hu-HU" sz="2400" dirty="0" err="1"/>
              <a:t>predpokladom</a:t>
            </a:r>
            <a:r>
              <a:rPr lang="hu-HU" sz="2400" dirty="0"/>
              <a:t> na </a:t>
            </a:r>
            <a:r>
              <a:rPr lang="hu-HU" sz="2400" dirty="0" err="1"/>
              <a:t>doručovanie</a:t>
            </a:r>
            <a:r>
              <a:rPr lang="hu-HU" sz="2400" dirty="0"/>
              <a:t> </a:t>
            </a:r>
            <a:r>
              <a:rPr lang="hu-HU" sz="2400" dirty="0" err="1"/>
              <a:t>správ</a:t>
            </a:r>
            <a:r>
              <a:rPr lang="hu-HU" sz="2400" dirty="0"/>
              <a:t>, </a:t>
            </a:r>
            <a:r>
              <a:rPr lang="hu-HU" sz="2400" dirty="0" err="1"/>
              <a:t>ktorých</a:t>
            </a:r>
            <a:r>
              <a:rPr lang="hu-HU" sz="2400" dirty="0"/>
              <a:t> </a:t>
            </a:r>
            <a:r>
              <a:rPr lang="hu-HU" sz="2400" dirty="0" err="1"/>
              <a:t>výskyt</a:t>
            </a:r>
            <a:r>
              <a:rPr lang="hu-HU" sz="2400" dirty="0"/>
              <a:t> je </a:t>
            </a:r>
            <a:r>
              <a:rPr lang="hu-HU" sz="2400" dirty="0" err="1"/>
              <a:t>jednoduchšie</a:t>
            </a:r>
            <a:r>
              <a:rPr lang="hu-HU" sz="2400" dirty="0"/>
              <a:t> </a:t>
            </a:r>
            <a:r>
              <a:rPr lang="hu-HU" sz="2400" dirty="0" err="1"/>
              <a:t>získať</a:t>
            </a:r>
            <a:r>
              <a:rPr lang="hu-HU" sz="2400" dirty="0"/>
              <a:t> </a:t>
            </a:r>
            <a:r>
              <a:rPr lang="hu-HU" sz="2400" dirty="0" err="1"/>
              <a:t>spätnú</a:t>
            </a:r>
            <a:r>
              <a:rPr lang="hu-HU" sz="2400" dirty="0"/>
              <a:t> </a:t>
            </a:r>
            <a:r>
              <a:rPr lang="hu-HU" sz="2400" dirty="0" err="1"/>
              <a:t>väzbu</a:t>
            </a:r>
            <a:r>
              <a:rPr lang="hu-HU" sz="2400" dirty="0"/>
              <a:t> </a:t>
            </a:r>
            <a:r>
              <a:rPr lang="hu-HU" sz="2400" dirty="0" err="1"/>
              <a:t>ako</a:t>
            </a:r>
            <a:r>
              <a:rPr lang="hu-HU" sz="2400" dirty="0"/>
              <a:t> </a:t>
            </a:r>
            <a:r>
              <a:rPr lang="hu-HU" sz="2400" dirty="0" err="1"/>
              <a:t>doteraz</a:t>
            </a:r>
            <a:r>
              <a:rPr lang="hu-HU" sz="2400" dirty="0"/>
              <a:t>.</a:t>
            </a:r>
            <a:endParaRPr lang="hu-HU" altLang="hu-HU" sz="2400" dirty="0">
              <a:latin typeface="Arial" panose="020B0604020202020204" pitchFamily="34" charset="0"/>
            </a:endParaRPr>
          </a:p>
          <a:p>
            <a:pPr marL="457200" lvl="1" indent="0" eaLnBrk="0" fontAlgn="base" hangingPunct="0">
              <a:lnSpc>
                <a:spcPct val="100000"/>
              </a:lnSpc>
              <a:spcBef>
                <a:spcPct val="0"/>
              </a:spcBef>
              <a:spcAft>
                <a:spcPct val="0"/>
              </a:spcAft>
              <a:buClrTx/>
              <a:buSzTx/>
              <a:buFontTx/>
              <a:buChar char="•"/>
            </a:pPr>
            <a:endParaRPr kumimoji="0" lang="hu-HU" altLang="hu-HU"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xmlns="" id="{4F038AE4-4E10-40B4-8BFC-D8026A685B54}"/>
              </a:ext>
            </a:extLst>
          </p:cNvPr>
          <p:cNvPicPr>
            <a:picLocks noChangeAspect="1"/>
          </p:cNvPicPr>
          <p:nvPr/>
        </p:nvPicPr>
        <p:blipFill>
          <a:blip r:embed="rId2"/>
          <a:stretch>
            <a:fillRect/>
          </a:stretch>
        </p:blipFill>
        <p:spPr>
          <a:xfrm>
            <a:off x="0" y="30914"/>
            <a:ext cx="4624623" cy="1151417"/>
          </a:xfrm>
          <a:prstGeom prst="rect">
            <a:avLst/>
          </a:prstGeom>
        </p:spPr>
      </p:pic>
      <p:pic>
        <p:nvPicPr>
          <p:cNvPr id="6" name="Picture 5">
            <a:extLst>
              <a:ext uri="{FF2B5EF4-FFF2-40B4-BE49-F238E27FC236}">
                <a16:creationId xmlns:a16="http://schemas.microsoft.com/office/drawing/2014/main" xmlns="" id="{8AE1BECC-6209-46C9-AD47-9C7F2C968E56}"/>
              </a:ext>
            </a:extLst>
          </p:cNvPr>
          <p:cNvPicPr>
            <a:picLocks noChangeAspect="1"/>
          </p:cNvPicPr>
          <p:nvPr/>
        </p:nvPicPr>
        <p:blipFill>
          <a:blip r:embed="rId3"/>
          <a:stretch>
            <a:fillRect/>
          </a:stretch>
        </p:blipFill>
        <p:spPr>
          <a:xfrm>
            <a:off x="7733489" y="0"/>
            <a:ext cx="4458511" cy="1182331"/>
          </a:xfrm>
          <a:prstGeom prst="rect">
            <a:avLst/>
          </a:prstGeom>
        </p:spPr>
      </p:pic>
    </p:spTree>
    <p:extLst>
      <p:ext uri="{BB962C8B-B14F-4D97-AF65-F5344CB8AC3E}">
        <p14:creationId xmlns:p14="http://schemas.microsoft.com/office/powerpoint/2010/main" val="4264477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233078-015D-4871-87F7-7F3E8F841CD2}"/>
              </a:ext>
            </a:extLst>
          </p:cNvPr>
          <p:cNvSpPr>
            <a:spLocks noGrp="1"/>
          </p:cNvSpPr>
          <p:nvPr>
            <p:ph type="title"/>
          </p:nvPr>
        </p:nvSpPr>
        <p:spPr>
          <a:xfrm>
            <a:off x="464234" y="804520"/>
            <a:ext cx="11254154" cy="897672"/>
          </a:xfrm>
        </p:spPr>
        <p:txBody>
          <a:bodyPr>
            <a:normAutofit/>
          </a:bodyPr>
          <a:lstStyle/>
          <a:p>
            <a:r>
              <a:rPr lang="hu-HU" sz="2800" dirty="0"/>
              <a:t>Az interneten zajló kommunikáció eszközei- </a:t>
            </a:r>
            <a:r>
              <a:rPr lang="hu-HU" sz="2800" dirty="0" err="1"/>
              <a:t>Komunikačné</a:t>
            </a:r>
            <a:r>
              <a:rPr lang="hu-HU" sz="2800" dirty="0"/>
              <a:t> </a:t>
            </a:r>
            <a:r>
              <a:rPr lang="hu-HU" sz="2800" dirty="0" err="1"/>
              <a:t>prostriedky</a:t>
            </a:r>
            <a:r>
              <a:rPr lang="hu-HU" sz="2800" dirty="0"/>
              <a:t> na internete</a:t>
            </a:r>
            <a:endParaRPr lang="en-GB" sz="2800" dirty="0"/>
          </a:p>
        </p:txBody>
      </p:sp>
      <p:sp>
        <p:nvSpPr>
          <p:cNvPr id="3" name="Content Placeholder 2">
            <a:extLst>
              <a:ext uri="{FF2B5EF4-FFF2-40B4-BE49-F238E27FC236}">
                <a16:creationId xmlns:a16="http://schemas.microsoft.com/office/drawing/2014/main" xmlns="" id="{0231DF0D-63A8-4C89-B8F0-ECCC1A8B1E47}"/>
              </a:ext>
            </a:extLst>
          </p:cNvPr>
          <p:cNvSpPr>
            <a:spLocks noGrp="1"/>
          </p:cNvSpPr>
          <p:nvPr>
            <p:ph idx="1"/>
          </p:nvPr>
        </p:nvSpPr>
        <p:spPr>
          <a:xfrm>
            <a:off x="464234" y="1955408"/>
            <a:ext cx="10590621" cy="4098071"/>
          </a:xfrm>
        </p:spPr>
        <p:txBody>
          <a:bodyPr>
            <a:normAutofit/>
          </a:bodyPr>
          <a:lstStyle/>
          <a:p>
            <a:pPr marL="0" indent="0">
              <a:buNone/>
            </a:pPr>
            <a:r>
              <a:rPr kumimoji="0" lang="hu-HU" altLang="hu-HU" sz="2000" b="0" i="0" u="none" strike="noStrike" cap="none" normalizeH="0" baseline="0" dirty="0">
                <a:ln>
                  <a:noFill/>
                </a:ln>
                <a:solidFill>
                  <a:schemeClr val="tx1"/>
                </a:solidFill>
                <a:effectLst/>
                <a:latin typeface="Arial" panose="020B0604020202020204" pitchFamily="34" charset="0"/>
              </a:rPr>
              <a:t>Az internetes kommunikáció megosztott jelentést feltételez. Bár minden kommunikátor egyéni módon értelmezi a szimbólumokat és fejti meg a jelentést, az online közösség által használt szimbólumrendszer minden eddiginél egységesebb, példa erre az emotikonok (smiley-k) megjelenése és gyors elterjedése, mivel ezek az online írott beszélgetés során az arckifejezéseket, gesztusokat képesek helyettesíteni, és egyben eltérő nyelvet beszélő felhasználók által is könnyen értelmezhető jelek.</a:t>
            </a:r>
          </a:p>
          <a:p>
            <a:pPr marL="0" indent="0">
              <a:buNone/>
            </a:pPr>
            <a:r>
              <a:rPr lang="hu-HU" dirty="0" err="1"/>
              <a:t>Internetová</a:t>
            </a:r>
            <a:r>
              <a:rPr lang="hu-HU" dirty="0"/>
              <a:t> </a:t>
            </a:r>
            <a:r>
              <a:rPr lang="hu-HU" dirty="0" err="1"/>
              <a:t>komunikácia</a:t>
            </a:r>
            <a:r>
              <a:rPr lang="hu-HU" dirty="0"/>
              <a:t> </a:t>
            </a:r>
            <a:r>
              <a:rPr lang="hu-HU" dirty="0" err="1"/>
              <a:t>má</a:t>
            </a:r>
            <a:r>
              <a:rPr lang="hu-HU" dirty="0"/>
              <a:t> </a:t>
            </a:r>
            <a:r>
              <a:rPr lang="hu-HU" dirty="0" err="1"/>
              <a:t>spoločný</a:t>
            </a:r>
            <a:r>
              <a:rPr lang="hu-HU" dirty="0"/>
              <a:t> </a:t>
            </a:r>
            <a:r>
              <a:rPr lang="hu-HU" dirty="0" err="1"/>
              <a:t>význam</a:t>
            </a:r>
            <a:r>
              <a:rPr lang="hu-HU" dirty="0"/>
              <a:t>.  Aj </a:t>
            </a:r>
            <a:r>
              <a:rPr lang="hu-HU" dirty="0" err="1"/>
              <a:t>keď</a:t>
            </a:r>
            <a:r>
              <a:rPr lang="hu-HU" dirty="0"/>
              <a:t> </a:t>
            </a:r>
            <a:r>
              <a:rPr lang="hu-HU" dirty="0" err="1"/>
              <a:t>každý</a:t>
            </a:r>
            <a:r>
              <a:rPr lang="hu-HU" dirty="0"/>
              <a:t> </a:t>
            </a:r>
            <a:r>
              <a:rPr lang="hu-HU" dirty="0" err="1"/>
              <a:t>komunikátor</a:t>
            </a:r>
            <a:r>
              <a:rPr lang="hu-HU" dirty="0"/>
              <a:t> </a:t>
            </a:r>
            <a:r>
              <a:rPr lang="hu-HU" dirty="0" err="1"/>
              <a:t>interpretuje</a:t>
            </a:r>
            <a:r>
              <a:rPr lang="hu-HU" dirty="0"/>
              <a:t> </a:t>
            </a:r>
            <a:r>
              <a:rPr lang="hu-HU" dirty="0" err="1"/>
              <a:t>symboly</a:t>
            </a:r>
            <a:r>
              <a:rPr lang="hu-HU" dirty="0"/>
              <a:t> a </a:t>
            </a:r>
            <a:r>
              <a:rPr lang="hu-HU" dirty="0" err="1"/>
              <a:t>význam</a:t>
            </a:r>
            <a:r>
              <a:rPr lang="hu-HU" dirty="0"/>
              <a:t> </a:t>
            </a:r>
            <a:r>
              <a:rPr lang="hu-HU" dirty="0" err="1"/>
              <a:t>vysvetľuje</a:t>
            </a:r>
            <a:r>
              <a:rPr lang="hu-HU" dirty="0"/>
              <a:t> </a:t>
            </a:r>
            <a:r>
              <a:rPr lang="hu-HU" dirty="0" err="1"/>
              <a:t>individuálne</a:t>
            </a:r>
            <a:r>
              <a:rPr lang="hu-HU" dirty="0"/>
              <a:t>, </a:t>
            </a:r>
            <a:r>
              <a:rPr lang="hu-HU" dirty="0" err="1"/>
              <a:t>systém</a:t>
            </a:r>
            <a:r>
              <a:rPr lang="hu-HU" dirty="0"/>
              <a:t> </a:t>
            </a:r>
            <a:r>
              <a:rPr lang="hu-HU" dirty="0" err="1"/>
              <a:t>symbolov</a:t>
            </a:r>
            <a:r>
              <a:rPr lang="hu-HU" dirty="0"/>
              <a:t> </a:t>
            </a:r>
            <a:r>
              <a:rPr lang="hu-HU" dirty="0" err="1"/>
              <a:t>používaný</a:t>
            </a:r>
            <a:r>
              <a:rPr lang="hu-HU" dirty="0"/>
              <a:t> online </a:t>
            </a:r>
            <a:r>
              <a:rPr lang="hu-HU" dirty="0" err="1"/>
              <a:t>komunitou</a:t>
            </a:r>
            <a:r>
              <a:rPr lang="hu-HU" dirty="0"/>
              <a:t> je </a:t>
            </a:r>
            <a:r>
              <a:rPr lang="hu-HU" dirty="0" err="1"/>
              <a:t>jednotnejší</a:t>
            </a:r>
            <a:r>
              <a:rPr lang="hu-HU" dirty="0"/>
              <a:t> </a:t>
            </a:r>
            <a:r>
              <a:rPr lang="hu-HU" dirty="0" err="1"/>
              <a:t>ako</a:t>
            </a:r>
            <a:r>
              <a:rPr lang="hu-HU" dirty="0"/>
              <a:t> </a:t>
            </a:r>
            <a:r>
              <a:rPr lang="hu-HU" dirty="0" err="1"/>
              <a:t>kedykoľvek</a:t>
            </a:r>
            <a:r>
              <a:rPr lang="hu-HU" dirty="0"/>
              <a:t> </a:t>
            </a:r>
            <a:r>
              <a:rPr lang="hu-HU" dirty="0" err="1"/>
              <a:t>predtým</a:t>
            </a:r>
            <a:r>
              <a:rPr lang="hu-HU" dirty="0"/>
              <a:t>, </a:t>
            </a:r>
            <a:r>
              <a:rPr lang="hu-HU" dirty="0" err="1"/>
              <a:t>príkladom</a:t>
            </a:r>
            <a:r>
              <a:rPr lang="hu-HU" dirty="0"/>
              <a:t> je </a:t>
            </a:r>
            <a:r>
              <a:rPr lang="hu-HU" dirty="0" err="1"/>
              <a:t>vzhľad</a:t>
            </a:r>
            <a:r>
              <a:rPr lang="hu-HU" dirty="0"/>
              <a:t> a </a:t>
            </a:r>
            <a:r>
              <a:rPr lang="hu-HU" dirty="0" err="1"/>
              <a:t>rýchle</a:t>
            </a:r>
            <a:r>
              <a:rPr lang="hu-HU" dirty="0"/>
              <a:t> </a:t>
            </a:r>
            <a:r>
              <a:rPr lang="hu-HU" dirty="0" err="1"/>
              <a:t>šírenie</a:t>
            </a:r>
            <a:r>
              <a:rPr lang="hu-HU" dirty="0"/>
              <a:t> </a:t>
            </a:r>
            <a:r>
              <a:rPr lang="hu-HU" dirty="0" err="1"/>
              <a:t>smajlíkov</a:t>
            </a:r>
            <a:r>
              <a:rPr lang="hu-HU" dirty="0"/>
              <a:t>, </a:t>
            </a:r>
            <a:r>
              <a:rPr lang="hu-HU" dirty="0" err="1"/>
              <a:t>ktorí</a:t>
            </a:r>
            <a:r>
              <a:rPr lang="hu-HU" dirty="0"/>
              <a:t> </a:t>
            </a:r>
            <a:r>
              <a:rPr lang="hu-HU" dirty="0" err="1"/>
              <a:t>sú</a:t>
            </a:r>
            <a:r>
              <a:rPr lang="hu-HU" dirty="0"/>
              <a:t> </a:t>
            </a:r>
            <a:r>
              <a:rPr lang="hu-HU" dirty="0" err="1"/>
              <a:t>schopní</a:t>
            </a:r>
            <a:r>
              <a:rPr lang="hu-HU" dirty="0"/>
              <a:t> </a:t>
            </a:r>
            <a:r>
              <a:rPr lang="hu-HU" dirty="0" err="1"/>
              <a:t>vyjadrovať</a:t>
            </a:r>
            <a:r>
              <a:rPr lang="hu-HU" dirty="0"/>
              <a:t> </a:t>
            </a:r>
            <a:r>
              <a:rPr lang="hu-HU" dirty="0" err="1"/>
              <a:t>mimiku</a:t>
            </a:r>
            <a:r>
              <a:rPr lang="hu-HU" dirty="0"/>
              <a:t> a </a:t>
            </a:r>
            <a:r>
              <a:rPr lang="hu-HU" dirty="0" err="1"/>
              <a:t>gestá</a:t>
            </a:r>
            <a:r>
              <a:rPr lang="hu-HU" dirty="0"/>
              <a:t> v online </a:t>
            </a:r>
            <a:r>
              <a:rPr lang="hu-HU" dirty="0" err="1"/>
              <a:t>písomných</a:t>
            </a:r>
            <a:r>
              <a:rPr lang="hu-HU" dirty="0"/>
              <a:t> </a:t>
            </a:r>
            <a:r>
              <a:rPr lang="hu-HU" dirty="0" err="1"/>
              <a:t>konverzáciách</a:t>
            </a:r>
            <a:r>
              <a:rPr lang="hu-HU" dirty="0"/>
              <a:t>. </a:t>
            </a:r>
            <a:r>
              <a:rPr lang="hu-HU" dirty="0" err="1"/>
              <a:t>nahradené</a:t>
            </a:r>
            <a:r>
              <a:rPr lang="hu-HU" dirty="0"/>
              <a:t> a </a:t>
            </a:r>
            <a:r>
              <a:rPr lang="hu-HU" dirty="0" err="1"/>
              <a:t>môžu</a:t>
            </a:r>
            <a:r>
              <a:rPr lang="hu-HU" dirty="0"/>
              <a:t> </a:t>
            </a:r>
            <a:r>
              <a:rPr lang="hu-HU" dirty="0" err="1"/>
              <a:t>byť</a:t>
            </a:r>
            <a:r>
              <a:rPr lang="hu-HU" dirty="0"/>
              <a:t> </a:t>
            </a:r>
            <a:r>
              <a:rPr lang="hu-HU" dirty="0" err="1"/>
              <a:t>ľahko</a:t>
            </a:r>
            <a:r>
              <a:rPr lang="hu-HU" dirty="0"/>
              <a:t> </a:t>
            </a:r>
            <a:r>
              <a:rPr lang="hu-HU" dirty="0" err="1"/>
              <a:t>interpretované</a:t>
            </a:r>
            <a:r>
              <a:rPr lang="hu-HU" dirty="0"/>
              <a:t> </a:t>
            </a:r>
            <a:r>
              <a:rPr lang="hu-HU" dirty="0" err="1"/>
              <a:t>používateľmi</a:t>
            </a:r>
            <a:r>
              <a:rPr lang="hu-HU" dirty="0"/>
              <a:t>, </a:t>
            </a:r>
            <a:r>
              <a:rPr lang="hu-HU" dirty="0" err="1"/>
              <a:t>ktorí</a:t>
            </a:r>
            <a:r>
              <a:rPr lang="hu-HU" dirty="0"/>
              <a:t> </a:t>
            </a:r>
            <a:r>
              <a:rPr lang="hu-HU" dirty="0" err="1"/>
              <a:t>hovoria</a:t>
            </a:r>
            <a:r>
              <a:rPr lang="hu-HU" dirty="0"/>
              <a:t> </a:t>
            </a:r>
            <a:r>
              <a:rPr lang="hu-HU" dirty="0" err="1"/>
              <a:t>iným</a:t>
            </a:r>
            <a:r>
              <a:rPr lang="hu-HU" dirty="0"/>
              <a:t> </a:t>
            </a:r>
            <a:r>
              <a:rPr lang="hu-HU" dirty="0" err="1"/>
              <a:t>jazykom</a:t>
            </a:r>
            <a:r>
              <a:rPr lang="hu-HU" dirty="0"/>
              <a:t>.</a:t>
            </a:r>
            <a:endParaRPr kumimoji="0" lang="hu-HU" altLang="hu-HU" sz="2000" b="0" i="0" u="none" strike="noStrike" cap="none" normalizeH="0" baseline="0" dirty="0">
              <a:ln>
                <a:noFill/>
              </a:ln>
              <a:solidFill>
                <a:schemeClr val="tx1"/>
              </a:solidFill>
              <a:effectLst/>
              <a:latin typeface="Arial" panose="020B0604020202020204" pitchFamily="34" charset="0"/>
            </a:endParaRPr>
          </a:p>
          <a:p>
            <a:pPr marL="0" indent="0">
              <a:buNone/>
            </a:pPr>
            <a:endParaRPr lang="en-GB" dirty="0"/>
          </a:p>
        </p:txBody>
      </p:sp>
      <p:pic>
        <p:nvPicPr>
          <p:cNvPr id="6" name="Picture 3">
            <a:extLst>
              <a:ext uri="{FF2B5EF4-FFF2-40B4-BE49-F238E27FC236}">
                <a16:creationId xmlns:a16="http://schemas.microsoft.com/office/drawing/2014/main" xmlns="" id="{3974CED4-A494-474B-9ADE-D8FDC1A23196}"/>
              </a:ext>
            </a:extLst>
          </p:cNvPr>
          <p:cNvPicPr>
            <a:picLocks noChangeAspect="1"/>
          </p:cNvPicPr>
          <p:nvPr/>
        </p:nvPicPr>
        <p:blipFill>
          <a:blip r:embed="rId2"/>
          <a:stretch>
            <a:fillRect/>
          </a:stretch>
        </p:blipFill>
        <p:spPr>
          <a:xfrm>
            <a:off x="8060787" y="5720040"/>
            <a:ext cx="3896751" cy="1032639"/>
          </a:xfrm>
          <a:prstGeom prst="rect">
            <a:avLst/>
          </a:prstGeom>
        </p:spPr>
      </p:pic>
      <p:pic>
        <p:nvPicPr>
          <p:cNvPr id="8" name="Picture 4">
            <a:extLst>
              <a:ext uri="{FF2B5EF4-FFF2-40B4-BE49-F238E27FC236}">
                <a16:creationId xmlns:a16="http://schemas.microsoft.com/office/drawing/2014/main" xmlns="" id="{AD408A6D-8881-4C21-9F85-C65DE99C4AAC}"/>
              </a:ext>
            </a:extLst>
          </p:cNvPr>
          <p:cNvPicPr>
            <a:picLocks noChangeAspect="1"/>
          </p:cNvPicPr>
          <p:nvPr/>
        </p:nvPicPr>
        <p:blipFill>
          <a:blip r:embed="rId3"/>
          <a:stretch>
            <a:fillRect/>
          </a:stretch>
        </p:blipFill>
        <p:spPr>
          <a:xfrm>
            <a:off x="98475" y="5734935"/>
            <a:ext cx="3671667" cy="1077132"/>
          </a:xfrm>
          <a:prstGeom prst="rect">
            <a:avLst/>
          </a:prstGeom>
        </p:spPr>
      </p:pic>
    </p:spTree>
    <p:extLst>
      <p:ext uri="{BB962C8B-B14F-4D97-AF65-F5344CB8AC3E}">
        <p14:creationId xmlns:p14="http://schemas.microsoft.com/office/powerpoint/2010/main" val="973073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ím 8">
            <a:extLst>
              <a:ext uri="{FF2B5EF4-FFF2-40B4-BE49-F238E27FC236}">
                <a16:creationId xmlns:a16="http://schemas.microsoft.com/office/drawing/2014/main" xmlns="" id="{28C1BD9E-866A-4956-B87D-5A6849B05001}"/>
              </a:ext>
            </a:extLst>
          </p:cNvPr>
          <p:cNvSpPr>
            <a:spLocks noGrp="1"/>
          </p:cNvSpPr>
          <p:nvPr>
            <p:ph type="title"/>
          </p:nvPr>
        </p:nvSpPr>
        <p:spPr>
          <a:xfrm>
            <a:off x="464232" y="935502"/>
            <a:ext cx="10590621" cy="668215"/>
          </a:xfrm>
        </p:spPr>
        <p:txBody>
          <a:bodyPr>
            <a:noAutofit/>
          </a:bodyPr>
          <a:lstStyle/>
          <a:p>
            <a:r>
              <a:rPr lang="hu-HU" sz="2400" dirty="0"/>
              <a:t>A kommunikáció alapelemeinek viszonya alapján megkülönböztethetünk:</a:t>
            </a:r>
            <a:br>
              <a:rPr lang="hu-HU" sz="2400" dirty="0"/>
            </a:br>
            <a:r>
              <a:rPr lang="hu-HU" sz="2400" dirty="0" err="1"/>
              <a:t>Môžeme</a:t>
            </a:r>
            <a:r>
              <a:rPr lang="hu-HU" sz="2400" dirty="0"/>
              <a:t> </a:t>
            </a:r>
            <a:r>
              <a:rPr lang="hu-HU" sz="2400" dirty="0" err="1"/>
              <a:t>rozlišovať</a:t>
            </a:r>
            <a:r>
              <a:rPr lang="hu-HU" sz="2400" dirty="0"/>
              <a:t> na </a:t>
            </a:r>
            <a:r>
              <a:rPr lang="hu-HU" sz="2400" dirty="0" err="1"/>
              <a:t>základe</a:t>
            </a:r>
            <a:r>
              <a:rPr lang="hu-HU" sz="2400" dirty="0"/>
              <a:t> </a:t>
            </a:r>
            <a:r>
              <a:rPr lang="hu-HU" sz="2400" dirty="0" err="1"/>
              <a:t>vzťahu</a:t>
            </a:r>
            <a:r>
              <a:rPr lang="hu-HU" sz="2400" dirty="0"/>
              <a:t> </a:t>
            </a:r>
            <a:r>
              <a:rPr lang="hu-HU" sz="2400" dirty="0" err="1"/>
              <a:t>medzi</a:t>
            </a:r>
            <a:r>
              <a:rPr lang="hu-HU" sz="2400" dirty="0"/>
              <a:t> </a:t>
            </a:r>
            <a:r>
              <a:rPr lang="hu-HU" sz="2400" dirty="0" err="1"/>
              <a:t>základnými</a:t>
            </a:r>
            <a:r>
              <a:rPr lang="hu-HU" sz="2400" dirty="0"/>
              <a:t> </a:t>
            </a:r>
            <a:r>
              <a:rPr lang="hu-HU" sz="2400" dirty="0" err="1"/>
              <a:t>prvkami</a:t>
            </a:r>
            <a:r>
              <a:rPr lang="hu-HU" sz="2400" dirty="0"/>
              <a:t> </a:t>
            </a:r>
            <a:r>
              <a:rPr lang="hu-HU" sz="2400" dirty="0" err="1"/>
              <a:t>komunikácie</a:t>
            </a:r>
            <a:r>
              <a:rPr lang="hu-HU" sz="2400" dirty="0"/>
              <a:t>:</a:t>
            </a:r>
          </a:p>
        </p:txBody>
      </p:sp>
      <p:sp>
        <p:nvSpPr>
          <p:cNvPr id="3" name="Content Placeholder 2">
            <a:extLst>
              <a:ext uri="{FF2B5EF4-FFF2-40B4-BE49-F238E27FC236}">
                <a16:creationId xmlns:a16="http://schemas.microsoft.com/office/drawing/2014/main" xmlns="" id="{06399091-C896-4966-AED8-51CBE12C618C}"/>
              </a:ext>
            </a:extLst>
          </p:cNvPr>
          <p:cNvSpPr>
            <a:spLocks noGrp="1"/>
          </p:cNvSpPr>
          <p:nvPr>
            <p:ph idx="1"/>
          </p:nvPr>
        </p:nvSpPr>
        <p:spPr>
          <a:xfrm>
            <a:off x="464233" y="2015732"/>
            <a:ext cx="10590621" cy="3906766"/>
          </a:xfrm>
        </p:spPr>
        <p:txBody>
          <a:bodyPr>
            <a:normAutofit/>
          </a:bodyPr>
          <a:lstStyle/>
          <a:p>
            <a:r>
              <a:rPr lang="hu-HU" dirty="0"/>
              <a:t>interperszonális (e-mail, chat) -  </a:t>
            </a:r>
            <a:r>
              <a:rPr lang="hu-HU" dirty="0" err="1"/>
              <a:t>interpersonálna</a:t>
            </a:r>
            <a:r>
              <a:rPr lang="hu-HU" dirty="0"/>
              <a:t> (e-mail, chat)</a:t>
            </a:r>
          </a:p>
          <a:p>
            <a:r>
              <a:rPr lang="hu-HU" dirty="0"/>
              <a:t>csoportos (e-mail, hírlevél, chat, fórum, blog, MUD) - </a:t>
            </a:r>
            <a:r>
              <a:rPr lang="hu-HU" dirty="0" err="1"/>
              <a:t>skupina</a:t>
            </a:r>
            <a:r>
              <a:rPr lang="hu-HU" dirty="0"/>
              <a:t> (e-mail, </a:t>
            </a:r>
            <a:r>
              <a:rPr lang="hu-HU" dirty="0" err="1"/>
              <a:t>informačný</a:t>
            </a:r>
            <a:r>
              <a:rPr lang="hu-HU" dirty="0"/>
              <a:t> bulletin, chat, fórum, blog, MUD) </a:t>
            </a:r>
          </a:p>
          <a:p>
            <a:r>
              <a:rPr lang="hu-HU" dirty="0"/>
              <a:t>szervezeti (e-mail, hírlevél, chat, fórum, blog) - </a:t>
            </a:r>
            <a:r>
              <a:rPr lang="hu-HU" dirty="0" err="1"/>
              <a:t>organizačná</a:t>
            </a:r>
            <a:r>
              <a:rPr lang="hu-HU" dirty="0"/>
              <a:t> (e-mail, bulletin, chat, fórum, blog) </a:t>
            </a:r>
          </a:p>
          <a:p>
            <a:r>
              <a:rPr lang="hu-HU" dirty="0"/>
              <a:t>közéleti (honlap, blog, fórum, online televíziózás) - </a:t>
            </a:r>
            <a:r>
              <a:rPr lang="hu-HU" dirty="0" err="1"/>
              <a:t>verejná</a:t>
            </a:r>
            <a:r>
              <a:rPr lang="hu-HU" dirty="0"/>
              <a:t> (</a:t>
            </a:r>
            <a:r>
              <a:rPr lang="hu-HU" dirty="0" err="1"/>
              <a:t>webová</a:t>
            </a:r>
            <a:r>
              <a:rPr lang="hu-HU" dirty="0"/>
              <a:t> </a:t>
            </a:r>
            <a:r>
              <a:rPr lang="hu-HU" dirty="0" err="1"/>
              <a:t>stránka</a:t>
            </a:r>
            <a:r>
              <a:rPr lang="hu-HU" dirty="0"/>
              <a:t>, blog, fórum, online </a:t>
            </a:r>
            <a:r>
              <a:rPr lang="hu-HU" dirty="0" err="1"/>
              <a:t>televízia</a:t>
            </a:r>
            <a:r>
              <a:rPr lang="hu-HU" dirty="0"/>
              <a:t>) </a:t>
            </a:r>
          </a:p>
          <a:p>
            <a:r>
              <a:rPr lang="hu-HU" dirty="0"/>
              <a:t>tömegkommunikációs (honlap, blog, fórum, online televíziózás) formákat - </a:t>
            </a:r>
            <a:r>
              <a:rPr lang="hu-HU" dirty="0" err="1"/>
              <a:t>hromadná</a:t>
            </a:r>
            <a:r>
              <a:rPr lang="hu-HU" dirty="0"/>
              <a:t> </a:t>
            </a:r>
            <a:r>
              <a:rPr lang="hu-HU" dirty="0" err="1"/>
              <a:t>komunikácia</a:t>
            </a:r>
            <a:r>
              <a:rPr lang="hu-HU" dirty="0"/>
              <a:t> (</a:t>
            </a:r>
            <a:r>
              <a:rPr lang="hu-HU" dirty="0" err="1"/>
              <a:t>webová</a:t>
            </a:r>
            <a:r>
              <a:rPr lang="hu-HU" dirty="0"/>
              <a:t> </a:t>
            </a:r>
            <a:r>
              <a:rPr lang="hu-HU" dirty="0" err="1"/>
              <a:t>stránka</a:t>
            </a:r>
            <a:r>
              <a:rPr lang="hu-HU" dirty="0"/>
              <a:t>, blog, fórum, online </a:t>
            </a:r>
            <a:r>
              <a:rPr lang="hu-HU" dirty="0" err="1"/>
              <a:t>televízia</a:t>
            </a:r>
            <a:r>
              <a:rPr lang="hu-HU" dirty="0"/>
              <a:t>).</a:t>
            </a:r>
          </a:p>
          <a:p>
            <a:endParaRPr lang="sk-SK" dirty="0"/>
          </a:p>
          <a:p>
            <a:pPr marL="0" indent="0">
              <a:buNone/>
            </a:pPr>
            <a:endParaRPr lang="en-GB" dirty="0"/>
          </a:p>
        </p:txBody>
      </p:sp>
      <p:pic>
        <p:nvPicPr>
          <p:cNvPr id="8" name="Picture 3">
            <a:extLst>
              <a:ext uri="{FF2B5EF4-FFF2-40B4-BE49-F238E27FC236}">
                <a16:creationId xmlns:a16="http://schemas.microsoft.com/office/drawing/2014/main" xmlns="" id="{2EE9C068-4E5E-459F-A3A1-28FE78E8033C}"/>
              </a:ext>
            </a:extLst>
          </p:cNvPr>
          <p:cNvPicPr>
            <a:picLocks noChangeAspect="1"/>
          </p:cNvPicPr>
          <p:nvPr/>
        </p:nvPicPr>
        <p:blipFill>
          <a:blip r:embed="rId2"/>
          <a:stretch>
            <a:fillRect/>
          </a:stretch>
        </p:blipFill>
        <p:spPr>
          <a:xfrm>
            <a:off x="7666892" y="5599395"/>
            <a:ext cx="4345862" cy="1151653"/>
          </a:xfrm>
          <a:prstGeom prst="rect">
            <a:avLst/>
          </a:prstGeom>
        </p:spPr>
      </p:pic>
      <p:pic>
        <p:nvPicPr>
          <p:cNvPr id="10" name="Picture 4">
            <a:extLst>
              <a:ext uri="{FF2B5EF4-FFF2-40B4-BE49-F238E27FC236}">
                <a16:creationId xmlns:a16="http://schemas.microsoft.com/office/drawing/2014/main" xmlns="" id="{0E309CE2-A513-494C-9119-8606B2DF44A1}"/>
              </a:ext>
            </a:extLst>
          </p:cNvPr>
          <p:cNvPicPr>
            <a:picLocks noChangeAspect="1"/>
          </p:cNvPicPr>
          <p:nvPr/>
        </p:nvPicPr>
        <p:blipFill>
          <a:blip r:embed="rId3"/>
          <a:stretch>
            <a:fillRect/>
          </a:stretch>
        </p:blipFill>
        <p:spPr>
          <a:xfrm>
            <a:off x="179246" y="5599631"/>
            <a:ext cx="4624623" cy="1151417"/>
          </a:xfrm>
          <a:prstGeom prst="rect">
            <a:avLst/>
          </a:prstGeom>
        </p:spPr>
      </p:pic>
    </p:spTree>
    <p:extLst>
      <p:ext uri="{BB962C8B-B14F-4D97-AF65-F5344CB8AC3E}">
        <p14:creationId xmlns:p14="http://schemas.microsoft.com/office/powerpoint/2010/main" val="210456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66378FF0-BD09-4FCB-91FF-3A545BBC4398}"/>
              </a:ext>
            </a:extLst>
          </p:cNvPr>
          <p:cNvSpPr>
            <a:spLocks noGrp="1"/>
          </p:cNvSpPr>
          <p:nvPr>
            <p:ph type="title"/>
          </p:nvPr>
        </p:nvSpPr>
        <p:spPr/>
        <p:txBody>
          <a:bodyPr>
            <a:noAutofit/>
          </a:bodyPr>
          <a:lstStyle/>
          <a:p>
            <a:r>
              <a:rPr lang="hu-HU" sz="2400" dirty="0" err="1"/>
              <a:t>Suler</a:t>
            </a:r>
            <a:r>
              <a:rPr lang="hu-HU" sz="2400" dirty="0"/>
              <a:t> elemezte a két alapvető internetes kommunikációs forma előnyeit és hátrányait</a:t>
            </a:r>
            <a:br>
              <a:rPr lang="hu-HU" sz="2400" dirty="0"/>
            </a:br>
            <a:r>
              <a:rPr lang="hu-HU" sz="2400" dirty="0" err="1"/>
              <a:t>Suler</a:t>
            </a:r>
            <a:r>
              <a:rPr lang="hu-HU" sz="2400" dirty="0"/>
              <a:t> </a:t>
            </a:r>
            <a:r>
              <a:rPr lang="hu-HU" sz="2400" dirty="0" err="1"/>
              <a:t>analyzoval</a:t>
            </a:r>
            <a:r>
              <a:rPr lang="hu-HU" sz="2400" dirty="0"/>
              <a:t> </a:t>
            </a:r>
            <a:r>
              <a:rPr lang="hu-HU" sz="2400" dirty="0" err="1"/>
              <a:t>výhody</a:t>
            </a:r>
            <a:r>
              <a:rPr lang="hu-HU" sz="2400" dirty="0"/>
              <a:t> a </a:t>
            </a:r>
            <a:r>
              <a:rPr lang="hu-HU" sz="2400" dirty="0" err="1"/>
              <a:t>nevýhody</a:t>
            </a:r>
            <a:r>
              <a:rPr lang="hu-HU" sz="2400" dirty="0"/>
              <a:t> </a:t>
            </a:r>
            <a:r>
              <a:rPr lang="hu-HU" sz="2400" dirty="0" err="1"/>
              <a:t>dvoch</a:t>
            </a:r>
            <a:r>
              <a:rPr lang="hu-HU" sz="2400" dirty="0"/>
              <a:t> </a:t>
            </a:r>
            <a:r>
              <a:rPr lang="hu-HU" sz="2400" dirty="0" err="1"/>
              <a:t>základných</a:t>
            </a:r>
            <a:r>
              <a:rPr lang="hu-HU" sz="2400" dirty="0"/>
              <a:t> </a:t>
            </a:r>
            <a:r>
              <a:rPr lang="hu-HU" sz="2400" dirty="0" err="1"/>
              <a:t>foriem</a:t>
            </a:r>
            <a:r>
              <a:rPr lang="hu-HU" sz="2400" dirty="0"/>
              <a:t> </a:t>
            </a:r>
            <a:r>
              <a:rPr lang="hu-HU" sz="2400" dirty="0" err="1"/>
              <a:t>internetovej</a:t>
            </a:r>
            <a:r>
              <a:rPr lang="hu-HU" sz="2400" dirty="0"/>
              <a:t> </a:t>
            </a:r>
            <a:r>
              <a:rPr lang="hu-HU" sz="2400" dirty="0" err="1"/>
              <a:t>komunikácie</a:t>
            </a:r>
            <a:endParaRPr lang="hu-HU" sz="2400" dirty="0"/>
          </a:p>
        </p:txBody>
      </p:sp>
      <p:sp>
        <p:nvSpPr>
          <p:cNvPr id="6" name="Szöveg helye 5">
            <a:extLst>
              <a:ext uri="{FF2B5EF4-FFF2-40B4-BE49-F238E27FC236}">
                <a16:creationId xmlns:a16="http://schemas.microsoft.com/office/drawing/2014/main" xmlns="" id="{FC3596EA-EC6C-44B7-AC78-F5C9D37735D9}"/>
              </a:ext>
            </a:extLst>
          </p:cNvPr>
          <p:cNvSpPr>
            <a:spLocks noGrp="1"/>
          </p:cNvSpPr>
          <p:nvPr>
            <p:ph type="body" idx="1"/>
          </p:nvPr>
        </p:nvSpPr>
        <p:spPr/>
        <p:txBody>
          <a:bodyPr>
            <a:normAutofit lnSpcReduction="10000"/>
          </a:bodyPr>
          <a:lstStyle/>
          <a:p>
            <a:r>
              <a:rPr lang="hu-HU" dirty="0"/>
              <a:t>A szinkron kommunikáció előnyei</a:t>
            </a:r>
          </a:p>
        </p:txBody>
      </p:sp>
      <p:sp>
        <p:nvSpPr>
          <p:cNvPr id="3" name="Tartalom helye 2">
            <a:extLst>
              <a:ext uri="{FF2B5EF4-FFF2-40B4-BE49-F238E27FC236}">
                <a16:creationId xmlns:a16="http://schemas.microsoft.com/office/drawing/2014/main" xmlns="" id="{C64D92D0-8BA7-4DCA-9051-AC472FF32E33}"/>
              </a:ext>
            </a:extLst>
          </p:cNvPr>
          <p:cNvSpPr>
            <a:spLocks noGrp="1"/>
          </p:cNvSpPr>
          <p:nvPr>
            <p:ph sz="half" idx="2"/>
          </p:nvPr>
        </p:nvSpPr>
        <p:spPr>
          <a:xfrm>
            <a:off x="154745" y="3030008"/>
            <a:ext cx="5531643" cy="2906179"/>
          </a:xfrm>
        </p:spPr>
        <p:txBody>
          <a:bodyPr>
            <a:normAutofit fontScale="70000" lnSpcReduction="20000"/>
          </a:bodyPr>
          <a:lstStyle/>
          <a:p>
            <a:pPr marL="0" indent="0">
              <a:buNone/>
            </a:pPr>
            <a:r>
              <a:rPr lang="hu-HU" sz="2900" dirty="0"/>
              <a:t>— Előre meghatározott, tehát tervezhető és jól </a:t>
            </a:r>
            <a:r>
              <a:rPr lang="hu-HU" sz="2900" dirty="0" err="1"/>
              <a:t>körülhatárolt</a:t>
            </a:r>
            <a:r>
              <a:rPr lang="hu-HU" sz="2900" dirty="0"/>
              <a:t> időintervallumban zajlik</a:t>
            </a:r>
            <a:br>
              <a:rPr lang="hu-HU" sz="2900" dirty="0"/>
            </a:br>
            <a:r>
              <a:rPr lang="hu-HU" sz="2900" dirty="0"/>
              <a:t>— A meghatározott időpontban történő megjelenés az elköteleződés jele.</a:t>
            </a:r>
            <a:br>
              <a:rPr lang="hu-HU" sz="2900" dirty="0"/>
            </a:br>
            <a:r>
              <a:rPr lang="hu-HU" sz="2900" dirty="0"/>
              <a:t>— Az egyidejű kommunikáció az együttes jelenlét érzését erősíti.</a:t>
            </a:r>
            <a:br>
              <a:rPr lang="hu-HU" sz="2900" dirty="0"/>
            </a:br>
            <a:r>
              <a:rPr lang="hu-HU" sz="2900" dirty="0"/>
              <a:t>— A késés a megbeszélt online találkozóról vagy az írásban beálló szünetek fontos, </a:t>
            </a:r>
            <a:r>
              <a:rPr lang="hu-HU" sz="2900" dirty="0" err="1"/>
              <a:t>pszichológiailag</a:t>
            </a:r>
            <a:r>
              <a:rPr lang="hu-HU" sz="2900" dirty="0"/>
              <a:t> értelmezhető tényezők</a:t>
            </a:r>
            <a:br>
              <a:rPr lang="hu-HU" sz="2900" dirty="0"/>
            </a:br>
            <a:r>
              <a:rPr lang="hu-HU" sz="2900" dirty="0"/>
              <a:t>— A félreértések, többértelműségek azonnal tisztázhatók.</a:t>
            </a:r>
          </a:p>
          <a:p>
            <a:endParaRPr lang="hu-HU" dirty="0"/>
          </a:p>
        </p:txBody>
      </p:sp>
      <p:sp>
        <p:nvSpPr>
          <p:cNvPr id="7" name="Szöveg helye 6">
            <a:extLst>
              <a:ext uri="{FF2B5EF4-FFF2-40B4-BE49-F238E27FC236}">
                <a16:creationId xmlns:a16="http://schemas.microsoft.com/office/drawing/2014/main" xmlns="" id="{6F3F2822-848A-4E97-8935-21217A35093D}"/>
              </a:ext>
            </a:extLst>
          </p:cNvPr>
          <p:cNvSpPr>
            <a:spLocks noGrp="1"/>
          </p:cNvSpPr>
          <p:nvPr>
            <p:ph type="body" sz="quarter" idx="3"/>
          </p:nvPr>
        </p:nvSpPr>
        <p:spPr/>
        <p:txBody>
          <a:bodyPr>
            <a:normAutofit lnSpcReduction="10000"/>
          </a:bodyPr>
          <a:lstStyle/>
          <a:p>
            <a:r>
              <a:rPr lang="hu-HU" dirty="0" err="1"/>
              <a:t>Výhody</a:t>
            </a:r>
            <a:r>
              <a:rPr lang="hu-HU" dirty="0"/>
              <a:t> </a:t>
            </a:r>
            <a:r>
              <a:rPr lang="hu-HU" dirty="0" err="1"/>
              <a:t>synchrónnej</a:t>
            </a:r>
            <a:r>
              <a:rPr lang="hu-HU" dirty="0"/>
              <a:t> </a:t>
            </a:r>
            <a:r>
              <a:rPr lang="hu-HU" dirty="0" err="1"/>
              <a:t>komunikácie</a:t>
            </a:r>
            <a:endParaRPr lang="hu-HU" dirty="0"/>
          </a:p>
        </p:txBody>
      </p:sp>
      <p:sp>
        <p:nvSpPr>
          <p:cNvPr id="8" name="Tartalom helye 7">
            <a:extLst>
              <a:ext uri="{FF2B5EF4-FFF2-40B4-BE49-F238E27FC236}">
                <a16:creationId xmlns:a16="http://schemas.microsoft.com/office/drawing/2014/main" xmlns="" id="{D1AE57B2-2982-4A50-99A8-3A0BDDE7B0D5}"/>
              </a:ext>
            </a:extLst>
          </p:cNvPr>
          <p:cNvSpPr>
            <a:spLocks noGrp="1"/>
          </p:cNvSpPr>
          <p:nvPr>
            <p:ph sz="quarter" idx="4"/>
          </p:nvPr>
        </p:nvSpPr>
        <p:spPr>
          <a:xfrm>
            <a:off x="5594123" y="3030008"/>
            <a:ext cx="6180535" cy="2906179"/>
          </a:xfrm>
        </p:spPr>
        <p:txBody>
          <a:bodyPr>
            <a:normAutofit fontScale="70000" lnSpcReduction="20000"/>
          </a:bodyPr>
          <a:lstStyle/>
          <a:p>
            <a:pPr marL="0" indent="0">
              <a:buNone/>
            </a:pPr>
            <a:r>
              <a:rPr lang="hu-HU" dirty="0"/>
              <a:t>-</a:t>
            </a:r>
            <a:r>
              <a:rPr lang="hu-HU" dirty="0" err="1"/>
              <a:t>Prebieha</a:t>
            </a:r>
            <a:r>
              <a:rPr lang="hu-HU" dirty="0"/>
              <a:t> </a:t>
            </a:r>
            <a:r>
              <a:rPr lang="hu-HU" dirty="0" err="1"/>
              <a:t>vo</a:t>
            </a:r>
            <a:r>
              <a:rPr lang="hu-HU" dirty="0"/>
              <a:t> </a:t>
            </a:r>
            <a:r>
              <a:rPr lang="hu-HU" dirty="0" err="1"/>
              <a:t>vopred</a:t>
            </a:r>
            <a:r>
              <a:rPr lang="hu-HU" dirty="0"/>
              <a:t> </a:t>
            </a:r>
            <a:r>
              <a:rPr lang="hu-HU" dirty="0" err="1"/>
              <a:t>stanovenom</a:t>
            </a:r>
            <a:r>
              <a:rPr lang="hu-HU" dirty="0"/>
              <a:t>, </a:t>
            </a:r>
            <a:r>
              <a:rPr lang="hu-HU" dirty="0" err="1"/>
              <a:t>preto</a:t>
            </a:r>
            <a:r>
              <a:rPr lang="hu-HU" dirty="0"/>
              <a:t> </a:t>
            </a:r>
            <a:r>
              <a:rPr lang="hu-HU" dirty="0" err="1"/>
              <a:t>predvídateľnom</a:t>
            </a:r>
            <a:r>
              <a:rPr lang="hu-HU" dirty="0"/>
              <a:t> a </a:t>
            </a:r>
            <a:r>
              <a:rPr lang="hu-HU" dirty="0" err="1"/>
              <a:t>presne</a:t>
            </a:r>
            <a:r>
              <a:rPr lang="hu-HU" dirty="0"/>
              <a:t> </a:t>
            </a:r>
            <a:r>
              <a:rPr lang="hu-HU" dirty="0" err="1"/>
              <a:t>stanovenom</a:t>
            </a:r>
            <a:r>
              <a:rPr lang="hu-HU" dirty="0"/>
              <a:t> </a:t>
            </a:r>
            <a:r>
              <a:rPr lang="hu-HU" dirty="0" err="1"/>
              <a:t>časovom</a:t>
            </a:r>
            <a:r>
              <a:rPr lang="hu-HU" dirty="0"/>
              <a:t> </a:t>
            </a:r>
            <a:r>
              <a:rPr lang="hu-HU" dirty="0" err="1"/>
              <a:t>intervale</a:t>
            </a:r>
            <a:r>
              <a:rPr lang="hu-HU" dirty="0"/>
              <a:t> </a:t>
            </a:r>
          </a:p>
          <a:p>
            <a:pPr marL="0" indent="0">
              <a:buNone/>
            </a:pPr>
            <a:r>
              <a:rPr lang="hu-HU" dirty="0"/>
              <a:t>-</a:t>
            </a:r>
            <a:r>
              <a:rPr lang="hu-HU" dirty="0" err="1"/>
              <a:t>Vzhľad</a:t>
            </a:r>
            <a:r>
              <a:rPr lang="hu-HU" dirty="0"/>
              <a:t> v </a:t>
            </a:r>
            <a:r>
              <a:rPr lang="hu-HU" dirty="0" err="1"/>
              <a:t>konkrétnom</a:t>
            </a:r>
            <a:r>
              <a:rPr lang="hu-HU" dirty="0"/>
              <a:t> </a:t>
            </a:r>
            <a:r>
              <a:rPr lang="hu-HU" dirty="0" err="1"/>
              <a:t>čase</a:t>
            </a:r>
            <a:r>
              <a:rPr lang="hu-HU" dirty="0"/>
              <a:t> je </a:t>
            </a:r>
            <a:r>
              <a:rPr lang="hu-HU" dirty="0" err="1"/>
              <a:t>znakom</a:t>
            </a:r>
            <a:r>
              <a:rPr lang="hu-HU" dirty="0"/>
              <a:t> </a:t>
            </a:r>
            <a:r>
              <a:rPr lang="hu-HU" dirty="0" err="1"/>
              <a:t>záväzku</a:t>
            </a:r>
            <a:endParaRPr lang="hu-HU" dirty="0"/>
          </a:p>
          <a:p>
            <a:pPr marL="0" indent="0">
              <a:buNone/>
            </a:pPr>
            <a:r>
              <a:rPr lang="hu-HU" dirty="0"/>
              <a:t>-</a:t>
            </a:r>
            <a:r>
              <a:rPr lang="hu-HU" dirty="0" err="1"/>
              <a:t>Prebieha</a:t>
            </a:r>
            <a:r>
              <a:rPr lang="hu-HU" dirty="0"/>
              <a:t> </a:t>
            </a:r>
            <a:r>
              <a:rPr lang="hu-HU" dirty="0" err="1"/>
              <a:t>vo</a:t>
            </a:r>
            <a:r>
              <a:rPr lang="hu-HU" dirty="0"/>
              <a:t> </a:t>
            </a:r>
            <a:r>
              <a:rPr lang="hu-HU" dirty="0" err="1"/>
              <a:t>vopred</a:t>
            </a:r>
            <a:r>
              <a:rPr lang="hu-HU" dirty="0"/>
              <a:t> </a:t>
            </a:r>
            <a:r>
              <a:rPr lang="hu-HU" dirty="0" err="1"/>
              <a:t>stanovenom</a:t>
            </a:r>
            <a:r>
              <a:rPr lang="hu-HU" dirty="0"/>
              <a:t>, </a:t>
            </a:r>
            <a:r>
              <a:rPr lang="hu-HU" dirty="0" err="1"/>
              <a:t>preto</a:t>
            </a:r>
            <a:r>
              <a:rPr lang="hu-HU" dirty="0"/>
              <a:t> </a:t>
            </a:r>
            <a:r>
              <a:rPr lang="hu-HU" dirty="0" err="1"/>
              <a:t>predvídateľnom</a:t>
            </a:r>
            <a:r>
              <a:rPr lang="hu-HU" dirty="0"/>
              <a:t> a </a:t>
            </a:r>
            <a:r>
              <a:rPr lang="hu-HU" dirty="0" err="1"/>
              <a:t>presne</a:t>
            </a:r>
            <a:r>
              <a:rPr lang="hu-HU" dirty="0"/>
              <a:t> </a:t>
            </a:r>
            <a:r>
              <a:rPr lang="hu-HU" dirty="0" err="1"/>
              <a:t>stanovenom</a:t>
            </a:r>
            <a:r>
              <a:rPr lang="hu-HU" dirty="0"/>
              <a:t> </a:t>
            </a:r>
            <a:r>
              <a:rPr lang="hu-HU" dirty="0" err="1"/>
              <a:t>časovom</a:t>
            </a:r>
            <a:r>
              <a:rPr lang="hu-HU" dirty="0"/>
              <a:t> </a:t>
            </a:r>
            <a:r>
              <a:rPr lang="hu-HU" dirty="0" err="1"/>
              <a:t>intervale</a:t>
            </a:r>
            <a:r>
              <a:rPr lang="hu-HU" dirty="0"/>
              <a:t> </a:t>
            </a:r>
          </a:p>
          <a:p>
            <a:pPr marL="0" indent="0">
              <a:buNone/>
            </a:pPr>
            <a:r>
              <a:rPr lang="hu-HU" dirty="0"/>
              <a:t>-</a:t>
            </a:r>
            <a:r>
              <a:rPr lang="hu-HU" dirty="0" err="1"/>
              <a:t>Vzhľad</a:t>
            </a:r>
            <a:r>
              <a:rPr lang="hu-HU" dirty="0"/>
              <a:t> v </a:t>
            </a:r>
            <a:r>
              <a:rPr lang="hu-HU" dirty="0" err="1"/>
              <a:t>konkrétnom</a:t>
            </a:r>
            <a:r>
              <a:rPr lang="hu-HU" dirty="0"/>
              <a:t> </a:t>
            </a:r>
            <a:r>
              <a:rPr lang="hu-HU" dirty="0" err="1"/>
              <a:t>čase</a:t>
            </a:r>
            <a:r>
              <a:rPr lang="hu-HU" dirty="0"/>
              <a:t> je </a:t>
            </a:r>
            <a:r>
              <a:rPr lang="hu-HU" dirty="0" err="1"/>
              <a:t>znakom</a:t>
            </a:r>
            <a:r>
              <a:rPr lang="hu-HU" dirty="0"/>
              <a:t> </a:t>
            </a:r>
            <a:r>
              <a:rPr lang="hu-HU" dirty="0" err="1"/>
              <a:t>záväzku</a:t>
            </a:r>
            <a:endParaRPr lang="hu-HU" dirty="0"/>
          </a:p>
          <a:p>
            <a:pPr marL="0" indent="0">
              <a:buNone/>
            </a:pPr>
            <a:r>
              <a:rPr lang="hu-HU" dirty="0"/>
              <a:t>-</a:t>
            </a:r>
            <a:r>
              <a:rPr lang="hu-HU" dirty="0" err="1"/>
              <a:t>Simultánna</a:t>
            </a:r>
            <a:r>
              <a:rPr lang="hu-HU" dirty="0"/>
              <a:t> </a:t>
            </a:r>
            <a:r>
              <a:rPr lang="hu-HU" dirty="0" err="1"/>
              <a:t>komunikácia</a:t>
            </a:r>
            <a:r>
              <a:rPr lang="hu-HU" dirty="0"/>
              <a:t> </a:t>
            </a:r>
            <a:r>
              <a:rPr lang="hu-HU" dirty="0" err="1"/>
              <a:t>posilňuje</a:t>
            </a:r>
            <a:r>
              <a:rPr lang="hu-HU" dirty="0"/>
              <a:t> pocit, </a:t>
            </a:r>
            <a:r>
              <a:rPr lang="hu-HU" dirty="0" err="1"/>
              <a:t>že</a:t>
            </a:r>
            <a:r>
              <a:rPr lang="hu-HU" dirty="0"/>
              <a:t> </a:t>
            </a:r>
            <a:r>
              <a:rPr lang="hu-HU" dirty="0" err="1"/>
              <a:t>ste</a:t>
            </a:r>
            <a:r>
              <a:rPr lang="hu-HU" dirty="0"/>
              <a:t> </a:t>
            </a:r>
            <a:r>
              <a:rPr lang="hu-HU" dirty="0" err="1"/>
              <a:t>spolu</a:t>
            </a:r>
            <a:r>
              <a:rPr lang="hu-HU" dirty="0"/>
              <a:t>.</a:t>
            </a:r>
          </a:p>
          <a:p>
            <a:pPr marL="0" indent="0">
              <a:buNone/>
            </a:pPr>
            <a:r>
              <a:rPr lang="hu-HU" dirty="0" err="1"/>
              <a:t>Meškanie</a:t>
            </a:r>
            <a:r>
              <a:rPr lang="hu-HU" dirty="0"/>
              <a:t> online </a:t>
            </a:r>
            <a:r>
              <a:rPr lang="hu-HU" dirty="0" err="1"/>
              <a:t>stretnutia</a:t>
            </a:r>
            <a:r>
              <a:rPr lang="hu-HU" dirty="0"/>
              <a:t> </a:t>
            </a:r>
            <a:r>
              <a:rPr lang="hu-HU" dirty="0" err="1"/>
              <a:t>alebo</a:t>
            </a:r>
            <a:r>
              <a:rPr lang="hu-HU" dirty="0"/>
              <a:t> </a:t>
            </a:r>
            <a:r>
              <a:rPr lang="hu-HU" dirty="0" err="1"/>
              <a:t>prerušenie</a:t>
            </a:r>
            <a:r>
              <a:rPr lang="hu-HU" dirty="0"/>
              <a:t> </a:t>
            </a:r>
            <a:r>
              <a:rPr lang="hu-HU" dirty="0" err="1"/>
              <a:t>písania</a:t>
            </a:r>
            <a:r>
              <a:rPr lang="hu-HU" dirty="0"/>
              <a:t> </a:t>
            </a:r>
            <a:r>
              <a:rPr lang="hu-HU" dirty="0" err="1"/>
              <a:t>sú</a:t>
            </a:r>
            <a:r>
              <a:rPr lang="hu-HU" dirty="0"/>
              <a:t> </a:t>
            </a:r>
            <a:r>
              <a:rPr lang="hu-HU" dirty="0" err="1"/>
              <a:t>dôležité</a:t>
            </a:r>
            <a:r>
              <a:rPr lang="hu-HU" dirty="0"/>
              <a:t>, </a:t>
            </a:r>
            <a:r>
              <a:rPr lang="hu-HU" dirty="0" err="1"/>
              <a:t>psychologicky</a:t>
            </a:r>
            <a:r>
              <a:rPr lang="hu-HU" dirty="0"/>
              <a:t> </a:t>
            </a:r>
            <a:r>
              <a:rPr lang="hu-HU" dirty="0" err="1"/>
              <a:t>interpretovateľné</a:t>
            </a:r>
            <a:r>
              <a:rPr lang="hu-HU" dirty="0"/>
              <a:t> </a:t>
            </a:r>
            <a:r>
              <a:rPr lang="hu-HU" dirty="0" err="1"/>
              <a:t>faktory</a:t>
            </a:r>
            <a:r>
              <a:rPr lang="hu-HU" dirty="0"/>
              <a:t>. </a:t>
            </a:r>
          </a:p>
          <a:p>
            <a:pPr marL="0" indent="0">
              <a:buNone/>
            </a:pPr>
            <a:r>
              <a:rPr lang="hu-HU" dirty="0"/>
              <a:t>- </a:t>
            </a:r>
            <a:r>
              <a:rPr lang="hu-HU" dirty="0" err="1"/>
              <a:t>Nedorozumenia</a:t>
            </a:r>
            <a:r>
              <a:rPr lang="hu-HU" dirty="0"/>
              <a:t> a </a:t>
            </a:r>
            <a:r>
              <a:rPr lang="hu-HU" dirty="0" err="1"/>
              <a:t>nejasnosti</a:t>
            </a:r>
            <a:r>
              <a:rPr lang="hu-HU" dirty="0"/>
              <a:t> je </a:t>
            </a:r>
            <a:r>
              <a:rPr lang="hu-HU" dirty="0" err="1"/>
              <a:t>možné</a:t>
            </a:r>
            <a:r>
              <a:rPr lang="hu-HU" dirty="0"/>
              <a:t> </a:t>
            </a:r>
            <a:r>
              <a:rPr lang="hu-HU" dirty="0" err="1"/>
              <a:t>objasniť</a:t>
            </a:r>
            <a:r>
              <a:rPr lang="hu-HU" dirty="0"/>
              <a:t> </a:t>
            </a:r>
            <a:r>
              <a:rPr lang="hu-HU" dirty="0" err="1"/>
              <a:t>okamžite</a:t>
            </a:r>
            <a:r>
              <a:rPr lang="hu-HU" dirty="0"/>
              <a:t>.</a:t>
            </a:r>
          </a:p>
        </p:txBody>
      </p:sp>
      <p:pic>
        <p:nvPicPr>
          <p:cNvPr id="4" name="Picture 3">
            <a:extLst>
              <a:ext uri="{FF2B5EF4-FFF2-40B4-BE49-F238E27FC236}">
                <a16:creationId xmlns:a16="http://schemas.microsoft.com/office/drawing/2014/main" xmlns="" id="{06179F0A-18F8-4ACC-8B57-1EDED73E3FBD}"/>
              </a:ext>
            </a:extLst>
          </p:cNvPr>
          <p:cNvPicPr>
            <a:picLocks noChangeAspect="1"/>
          </p:cNvPicPr>
          <p:nvPr/>
        </p:nvPicPr>
        <p:blipFill>
          <a:blip r:embed="rId2"/>
          <a:stretch>
            <a:fillRect/>
          </a:stretch>
        </p:blipFill>
        <p:spPr>
          <a:xfrm>
            <a:off x="8004516" y="5730202"/>
            <a:ext cx="3903907" cy="1034536"/>
          </a:xfrm>
          <a:prstGeom prst="rect">
            <a:avLst/>
          </a:prstGeom>
        </p:spPr>
      </p:pic>
      <p:pic>
        <p:nvPicPr>
          <p:cNvPr id="5" name="Picture 4">
            <a:extLst>
              <a:ext uri="{FF2B5EF4-FFF2-40B4-BE49-F238E27FC236}">
                <a16:creationId xmlns:a16="http://schemas.microsoft.com/office/drawing/2014/main" xmlns="" id="{6EE01BE4-85CC-4A71-9943-2772491F053D}"/>
              </a:ext>
            </a:extLst>
          </p:cNvPr>
          <p:cNvPicPr>
            <a:picLocks noChangeAspect="1"/>
          </p:cNvPicPr>
          <p:nvPr/>
        </p:nvPicPr>
        <p:blipFill>
          <a:blip r:embed="rId3"/>
          <a:stretch>
            <a:fillRect/>
          </a:stretch>
        </p:blipFill>
        <p:spPr>
          <a:xfrm>
            <a:off x="3479282" y="5738658"/>
            <a:ext cx="3442023" cy="830094"/>
          </a:xfrm>
          <a:prstGeom prst="rect">
            <a:avLst/>
          </a:prstGeom>
        </p:spPr>
      </p:pic>
    </p:spTree>
    <p:extLst>
      <p:ext uri="{BB962C8B-B14F-4D97-AF65-F5344CB8AC3E}">
        <p14:creationId xmlns:p14="http://schemas.microsoft.com/office/powerpoint/2010/main" val="2977145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AC315A3B-F6A7-4777-9A7A-C11946E8AA54}"/>
              </a:ext>
            </a:extLst>
          </p:cNvPr>
          <p:cNvSpPr>
            <a:spLocks noGrp="1"/>
          </p:cNvSpPr>
          <p:nvPr>
            <p:ph type="title"/>
          </p:nvPr>
        </p:nvSpPr>
        <p:spPr/>
        <p:txBody>
          <a:bodyPr>
            <a:normAutofit/>
          </a:bodyPr>
          <a:lstStyle/>
          <a:p>
            <a:r>
              <a:rPr lang="hu-HU" b="1" dirty="0"/>
              <a:t>A szinkron kommunikáció hátrányai:</a:t>
            </a:r>
            <a:endParaRPr lang="hu-HU" dirty="0"/>
          </a:p>
        </p:txBody>
      </p:sp>
      <p:sp>
        <p:nvSpPr>
          <p:cNvPr id="3" name="Tartalom helye 2">
            <a:extLst>
              <a:ext uri="{FF2B5EF4-FFF2-40B4-BE49-F238E27FC236}">
                <a16:creationId xmlns:a16="http://schemas.microsoft.com/office/drawing/2014/main" xmlns="" id="{84E69C8D-67A1-4CF0-874D-FEC5A5206CC2}"/>
              </a:ext>
            </a:extLst>
          </p:cNvPr>
          <p:cNvSpPr>
            <a:spLocks noGrp="1"/>
          </p:cNvSpPr>
          <p:nvPr>
            <p:ph idx="1"/>
          </p:nvPr>
        </p:nvSpPr>
        <p:spPr>
          <a:xfrm>
            <a:off x="98474" y="2039815"/>
            <a:ext cx="11704321" cy="3563738"/>
          </a:xfrm>
        </p:spPr>
        <p:txBody>
          <a:bodyPr>
            <a:normAutofit fontScale="92500" lnSpcReduction="20000"/>
          </a:bodyPr>
          <a:lstStyle/>
          <a:p>
            <a:pPr marL="0" indent="0">
              <a:buNone/>
            </a:pPr>
            <a:r>
              <a:rPr lang="hu-HU" dirty="0"/>
              <a:t>— Nehézséget okozhat az időpont-egyeztetés.</a:t>
            </a:r>
            <a:br>
              <a:rPr lang="hu-HU" dirty="0"/>
            </a:br>
            <a:r>
              <a:rPr lang="hu-HU" dirty="0"/>
              <a:t>— Kevesebb gondolkodási idő áll a felek rendelkezésére (bár ez hasonló, mint a személyes találkozás esetében, így nem egyértelmű, hogy hátránynak tekinthető-e).</a:t>
            </a:r>
            <a:br>
              <a:rPr lang="hu-HU" dirty="0"/>
            </a:br>
            <a:r>
              <a:rPr lang="hu-HU" dirty="0"/>
              <a:t>— A résztvevőben az a benyomás alakulhat ki, hogy a munka kizárólag a megbeszélt találkozásokhoz köthető, nem a mindennapok része.</a:t>
            </a:r>
            <a:br>
              <a:rPr lang="hu-HU" dirty="0"/>
            </a:br>
            <a:r>
              <a:rPr lang="hu-HU" dirty="0"/>
              <a:t>— Csoportos beszélgetésnél — akár szakemberrel, vagy anélkül történik — az egymást követő hozzászólások követése nagy koncentrálást és gyakorlatot kíván.</a:t>
            </a:r>
          </a:p>
          <a:p>
            <a:pPr marL="0" indent="0">
              <a:buNone/>
            </a:pPr>
            <a:r>
              <a:rPr lang="hu-HU" dirty="0" err="1">
                <a:solidFill>
                  <a:schemeClr val="bg1">
                    <a:lumMod val="95000"/>
                    <a:lumOff val="5000"/>
                  </a:schemeClr>
                </a:solidFill>
              </a:rPr>
              <a:t>Môže</a:t>
            </a:r>
            <a:r>
              <a:rPr lang="hu-HU" dirty="0">
                <a:solidFill>
                  <a:schemeClr val="bg1">
                    <a:lumMod val="95000"/>
                    <a:lumOff val="5000"/>
                  </a:schemeClr>
                </a:solidFill>
              </a:rPr>
              <a:t> </a:t>
            </a:r>
            <a:r>
              <a:rPr lang="hu-HU" dirty="0" err="1">
                <a:solidFill>
                  <a:schemeClr val="bg1">
                    <a:lumMod val="95000"/>
                    <a:lumOff val="5000"/>
                  </a:schemeClr>
                </a:solidFill>
              </a:rPr>
              <a:t>byť</a:t>
            </a:r>
            <a:r>
              <a:rPr lang="hu-HU" dirty="0">
                <a:solidFill>
                  <a:schemeClr val="bg1">
                    <a:lumMod val="95000"/>
                    <a:lumOff val="5000"/>
                  </a:schemeClr>
                </a:solidFill>
              </a:rPr>
              <a:t> </a:t>
            </a:r>
            <a:r>
              <a:rPr lang="hu-HU" dirty="0" err="1">
                <a:solidFill>
                  <a:schemeClr val="bg1">
                    <a:lumMod val="95000"/>
                    <a:lumOff val="5000"/>
                  </a:schemeClr>
                </a:solidFill>
              </a:rPr>
              <a:t>ťažké</a:t>
            </a:r>
            <a:r>
              <a:rPr lang="hu-HU" dirty="0">
                <a:solidFill>
                  <a:schemeClr val="bg1">
                    <a:lumMod val="95000"/>
                    <a:lumOff val="5000"/>
                  </a:schemeClr>
                </a:solidFill>
              </a:rPr>
              <a:t> </a:t>
            </a:r>
            <a:r>
              <a:rPr lang="hu-HU" dirty="0" err="1">
                <a:solidFill>
                  <a:schemeClr val="bg1">
                    <a:lumMod val="95000"/>
                    <a:lumOff val="5000"/>
                  </a:schemeClr>
                </a:solidFill>
              </a:rPr>
              <a:t>dohodnúť</a:t>
            </a:r>
            <a:r>
              <a:rPr lang="hu-HU" dirty="0">
                <a:solidFill>
                  <a:schemeClr val="bg1">
                    <a:lumMod val="95000"/>
                    <a:lumOff val="5000"/>
                  </a:schemeClr>
                </a:solidFill>
              </a:rPr>
              <a:t> </a:t>
            </a:r>
            <a:r>
              <a:rPr lang="hu-HU" dirty="0" err="1">
                <a:solidFill>
                  <a:schemeClr val="bg1">
                    <a:lumMod val="95000"/>
                    <a:lumOff val="5000"/>
                  </a:schemeClr>
                </a:solidFill>
              </a:rPr>
              <a:t>si</a:t>
            </a:r>
            <a:r>
              <a:rPr lang="hu-HU" dirty="0">
                <a:solidFill>
                  <a:schemeClr val="bg1">
                    <a:lumMod val="95000"/>
                    <a:lumOff val="5000"/>
                  </a:schemeClr>
                </a:solidFill>
              </a:rPr>
              <a:t> </a:t>
            </a:r>
            <a:r>
              <a:rPr lang="hu-HU" dirty="0" err="1">
                <a:solidFill>
                  <a:schemeClr val="bg1">
                    <a:lumMod val="95000"/>
                    <a:lumOff val="5000"/>
                  </a:schemeClr>
                </a:solidFill>
              </a:rPr>
              <a:t>schôdzku</a:t>
            </a:r>
            <a:r>
              <a:rPr lang="hu-HU" dirty="0">
                <a:solidFill>
                  <a:schemeClr val="bg1">
                    <a:lumMod val="95000"/>
                    <a:lumOff val="5000"/>
                  </a:schemeClr>
                </a:solidFill>
              </a:rPr>
              <a:t>. </a:t>
            </a:r>
            <a:r>
              <a:rPr lang="hu-HU" dirty="0" err="1">
                <a:solidFill>
                  <a:schemeClr val="bg1">
                    <a:lumMod val="95000"/>
                    <a:lumOff val="5000"/>
                  </a:schemeClr>
                </a:solidFill>
              </a:rPr>
              <a:t>Strany</a:t>
            </a:r>
            <a:r>
              <a:rPr lang="hu-HU" dirty="0">
                <a:solidFill>
                  <a:schemeClr val="bg1">
                    <a:lumMod val="95000"/>
                    <a:lumOff val="5000"/>
                  </a:schemeClr>
                </a:solidFill>
              </a:rPr>
              <a:t> </a:t>
            </a:r>
            <a:r>
              <a:rPr lang="hu-HU" dirty="0" err="1">
                <a:solidFill>
                  <a:schemeClr val="bg1">
                    <a:lumMod val="95000"/>
                    <a:lumOff val="5000"/>
                  </a:schemeClr>
                </a:solidFill>
              </a:rPr>
              <a:t>majú</a:t>
            </a:r>
            <a:r>
              <a:rPr lang="hu-HU" dirty="0">
                <a:solidFill>
                  <a:schemeClr val="bg1">
                    <a:lumMod val="95000"/>
                    <a:lumOff val="5000"/>
                  </a:schemeClr>
                </a:solidFill>
              </a:rPr>
              <a:t> </a:t>
            </a:r>
            <a:r>
              <a:rPr lang="hu-HU" dirty="0" err="1">
                <a:solidFill>
                  <a:schemeClr val="bg1">
                    <a:lumMod val="95000"/>
                    <a:lumOff val="5000"/>
                  </a:schemeClr>
                </a:solidFill>
              </a:rPr>
              <a:t>menej</a:t>
            </a:r>
            <a:r>
              <a:rPr lang="hu-HU" dirty="0">
                <a:solidFill>
                  <a:schemeClr val="bg1">
                    <a:lumMod val="95000"/>
                    <a:lumOff val="5000"/>
                  </a:schemeClr>
                </a:solidFill>
              </a:rPr>
              <a:t> </a:t>
            </a:r>
            <a:r>
              <a:rPr lang="hu-HU" dirty="0" err="1">
                <a:solidFill>
                  <a:schemeClr val="bg1">
                    <a:lumMod val="95000"/>
                    <a:lumOff val="5000"/>
                  </a:schemeClr>
                </a:solidFill>
              </a:rPr>
              <a:t>času</a:t>
            </a:r>
            <a:r>
              <a:rPr lang="hu-HU" dirty="0">
                <a:solidFill>
                  <a:schemeClr val="bg1">
                    <a:lumMod val="95000"/>
                    <a:lumOff val="5000"/>
                  </a:schemeClr>
                </a:solidFill>
              </a:rPr>
              <a:t> na </a:t>
            </a:r>
            <a:r>
              <a:rPr lang="hu-HU" dirty="0" err="1">
                <a:solidFill>
                  <a:schemeClr val="bg1">
                    <a:lumMod val="95000"/>
                    <a:lumOff val="5000"/>
                  </a:schemeClr>
                </a:solidFill>
              </a:rPr>
              <a:t>premýšľanie</a:t>
            </a:r>
            <a:r>
              <a:rPr lang="hu-HU" dirty="0">
                <a:solidFill>
                  <a:schemeClr val="bg1">
                    <a:lumMod val="95000"/>
                    <a:lumOff val="5000"/>
                  </a:schemeClr>
                </a:solidFill>
              </a:rPr>
              <a:t> (aj </a:t>
            </a:r>
            <a:r>
              <a:rPr lang="hu-HU" dirty="0" err="1">
                <a:solidFill>
                  <a:schemeClr val="bg1">
                    <a:lumMod val="95000"/>
                    <a:lumOff val="5000"/>
                  </a:schemeClr>
                </a:solidFill>
              </a:rPr>
              <a:t>keď</a:t>
            </a:r>
            <a:r>
              <a:rPr lang="hu-HU" dirty="0">
                <a:solidFill>
                  <a:schemeClr val="bg1">
                    <a:lumMod val="95000"/>
                    <a:lumOff val="5000"/>
                  </a:schemeClr>
                </a:solidFill>
              </a:rPr>
              <a:t> je </a:t>
            </a:r>
            <a:r>
              <a:rPr lang="hu-HU" dirty="0" err="1">
                <a:solidFill>
                  <a:schemeClr val="bg1">
                    <a:lumMod val="95000"/>
                    <a:lumOff val="5000"/>
                  </a:schemeClr>
                </a:solidFill>
              </a:rPr>
              <a:t>to</a:t>
            </a:r>
            <a:r>
              <a:rPr lang="hu-HU" dirty="0">
                <a:solidFill>
                  <a:schemeClr val="bg1">
                    <a:lumMod val="95000"/>
                    <a:lumOff val="5000"/>
                  </a:schemeClr>
                </a:solidFill>
              </a:rPr>
              <a:t> </a:t>
            </a:r>
            <a:r>
              <a:rPr lang="hu-HU" dirty="0" err="1">
                <a:solidFill>
                  <a:schemeClr val="bg1">
                    <a:lumMod val="95000"/>
                    <a:lumOff val="5000"/>
                  </a:schemeClr>
                </a:solidFill>
              </a:rPr>
              <a:t>podobné</a:t>
            </a:r>
            <a:r>
              <a:rPr lang="hu-HU" dirty="0">
                <a:solidFill>
                  <a:schemeClr val="bg1">
                    <a:lumMod val="95000"/>
                    <a:lumOff val="5000"/>
                  </a:schemeClr>
                </a:solidFill>
              </a:rPr>
              <a:t> </a:t>
            </a:r>
            <a:r>
              <a:rPr lang="hu-HU" dirty="0" err="1">
                <a:solidFill>
                  <a:schemeClr val="bg1">
                    <a:lumMod val="95000"/>
                    <a:lumOff val="5000"/>
                  </a:schemeClr>
                </a:solidFill>
              </a:rPr>
              <a:t>ako</a:t>
            </a:r>
            <a:r>
              <a:rPr lang="hu-HU" dirty="0">
                <a:solidFill>
                  <a:schemeClr val="bg1">
                    <a:lumMod val="95000"/>
                    <a:lumOff val="5000"/>
                  </a:schemeClr>
                </a:solidFill>
              </a:rPr>
              <a:t> </a:t>
            </a:r>
            <a:r>
              <a:rPr lang="hu-HU" dirty="0" err="1">
                <a:solidFill>
                  <a:schemeClr val="bg1">
                    <a:lumMod val="95000"/>
                    <a:lumOff val="5000"/>
                  </a:schemeClr>
                </a:solidFill>
              </a:rPr>
              <a:t>pri</a:t>
            </a:r>
            <a:r>
              <a:rPr lang="hu-HU" dirty="0">
                <a:solidFill>
                  <a:schemeClr val="bg1">
                    <a:lumMod val="95000"/>
                    <a:lumOff val="5000"/>
                  </a:schemeClr>
                </a:solidFill>
              </a:rPr>
              <a:t> </a:t>
            </a:r>
            <a:r>
              <a:rPr lang="hu-HU" dirty="0" err="1">
                <a:solidFill>
                  <a:schemeClr val="bg1">
                    <a:lumMod val="95000"/>
                    <a:lumOff val="5000"/>
                  </a:schemeClr>
                </a:solidFill>
              </a:rPr>
              <a:t>osobnom</a:t>
            </a:r>
            <a:r>
              <a:rPr lang="hu-HU" dirty="0">
                <a:solidFill>
                  <a:schemeClr val="bg1">
                    <a:lumMod val="95000"/>
                    <a:lumOff val="5000"/>
                  </a:schemeClr>
                </a:solidFill>
              </a:rPr>
              <a:t> </a:t>
            </a:r>
            <a:r>
              <a:rPr lang="hu-HU" dirty="0" err="1">
                <a:solidFill>
                  <a:schemeClr val="bg1">
                    <a:lumMod val="95000"/>
                    <a:lumOff val="5000"/>
                  </a:schemeClr>
                </a:solidFill>
              </a:rPr>
              <a:t>stretnutí</a:t>
            </a:r>
            <a:r>
              <a:rPr lang="hu-HU" dirty="0">
                <a:solidFill>
                  <a:schemeClr val="bg1">
                    <a:lumMod val="95000"/>
                    <a:lumOff val="5000"/>
                  </a:schemeClr>
                </a:solidFill>
              </a:rPr>
              <a:t>, </a:t>
            </a:r>
            <a:r>
              <a:rPr lang="hu-HU" dirty="0" err="1">
                <a:solidFill>
                  <a:schemeClr val="bg1">
                    <a:lumMod val="95000"/>
                    <a:lumOff val="5000"/>
                  </a:schemeClr>
                </a:solidFill>
              </a:rPr>
              <a:t>takže</a:t>
            </a:r>
            <a:r>
              <a:rPr lang="hu-HU" dirty="0">
                <a:solidFill>
                  <a:schemeClr val="bg1">
                    <a:lumMod val="95000"/>
                    <a:lumOff val="5000"/>
                  </a:schemeClr>
                </a:solidFill>
              </a:rPr>
              <a:t> </a:t>
            </a:r>
            <a:r>
              <a:rPr lang="hu-HU" dirty="0" err="1">
                <a:solidFill>
                  <a:schemeClr val="bg1">
                    <a:lumMod val="95000"/>
                    <a:lumOff val="5000"/>
                  </a:schemeClr>
                </a:solidFill>
              </a:rPr>
              <a:t>nie</a:t>
            </a:r>
            <a:r>
              <a:rPr lang="hu-HU" dirty="0">
                <a:solidFill>
                  <a:schemeClr val="bg1">
                    <a:lumMod val="95000"/>
                    <a:lumOff val="5000"/>
                  </a:schemeClr>
                </a:solidFill>
              </a:rPr>
              <a:t> je </a:t>
            </a:r>
            <a:r>
              <a:rPr lang="hu-HU" dirty="0" err="1">
                <a:solidFill>
                  <a:schemeClr val="bg1">
                    <a:lumMod val="95000"/>
                    <a:lumOff val="5000"/>
                  </a:schemeClr>
                </a:solidFill>
              </a:rPr>
              <a:t>jasné</a:t>
            </a:r>
            <a:r>
              <a:rPr lang="hu-HU" dirty="0">
                <a:solidFill>
                  <a:schemeClr val="bg1">
                    <a:lumMod val="95000"/>
                    <a:lumOff val="5000"/>
                  </a:schemeClr>
                </a:solidFill>
              </a:rPr>
              <a:t>, </a:t>
            </a:r>
            <a:r>
              <a:rPr lang="hu-HU" dirty="0" err="1">
                <a:solidFill>
                  <a:schemeClr val="bg1">
                    <a:lumMod val="95000"/>
                    <a:lumOff val="5000"/>
                  </a:schemeClr>
                </a:solidFill>
              </a:rPr>
              <a:t>či</a:t>
            </a:r>
            <a:r>
              <a:rPr lang="hu-HU" dirty="0">
                <a:solidFill>
                  <a:schemeClr val="bg1">
                    <a:lumMod val="95000"/>
                    <a:lumOff val="5000"/>
                  </a:schemeClr>
                </a:solidFill>
              </a:rPr>
              <a:t> </a:t>
            </a:r>
            <a:r>
              <a:rPr lang="hu-HU" dirty="0" err="1">
                <a:solidFill>
                  <a:schemeClr val="bg1">
                    <a:lumMod val="95000"/>
                    <a:lumOff val="5000"/>
                  </a:schemeClr>
                </a:solidFill>
              </a:rPr>
              <a:t>to</a:t>
            </a:r>
            <a:r>
              <a:rPr lang="hu-HU" dirty="0">
                <a:solidFill>
                  <a:schemeClr val="bg1">
                    <a:lumMod val="95000"/>
                    <a:lumOff val="5000"/>
                  </a:schemeClr>
                </a:solidFill>
              </a:rPr>
              <a:t> </a:t>
            </a:r>
            <a:r>
              <a:rPr lang="hu-HU" dirty="0" err="1">
                <a:solidFill>
                  <a:schemeClr val="bg1">
                    <a:lumMod val="95000"/>
                    <a:lumOff val="5000"/>
                  </a:schemeClr>
                </a:solidFill>
              </a:rPr>
              <a:t>možno</a:t>
            </a:r>
            <a:r>
              <a:rPr lang="hu-HU" dirty="0">
                <a:solidFill>
                  <a:schemeClr val="bg1">
                    <a:lumMod val="95000"/>
                    <a:lumOff val="5000"/>
                  </a:schemeClr>
                </a:solidFill>
              </a:rPr>
              <a:t> </a:t>
            </a:r>
            <a:r>
              <a:rPr lang="hu-HU" dirty="0" err="1">
                <a:solidFill>
                  <a:schemeClr val="bg1">
                    <a:lumMod val="95000"/>
                    <a:lumOff val="5000"/>
                  </a:schemeClr>
                </a:solidFill>
              </a:rPr>
              <a:t>považovať</a:t>
            </a:r>
            <a:r>
              <a:rPr lang="hu-HU" dirty="0">
                <a:solidFill>
                  <a:schemeClr val="bg1">
                    <a:lumMod val="95000"/>
                    <a:lumOff val="5000"/>
                  </a:schemeClr>
                </a:solidFill>
              </a:rPr>
              <a:t> </a:t>
            </a:r>
            <a:r>
              <a:rPr lang="hu-HU" dirty="0" err="1">
                <a:solidFill>
                  <a:schemeClr val="bg1">
                    <a:lumMod val="95000"/>
                    <a:lumOff val="5000"/>
                  </a:schemeClr>
                </a:solidFill>
              </a:rPr>
              <a:t>za</a:t>
            </a:r>
            <a:r>
              <a:rPr lang="hu-HU" dirty="0">
                <a:solidFill>
                  <a:schemeClr val="bg1">
                    <a:lumMod val="95000"/>
                    <a:lumOff val="5000"/>
                  </a:schemeClr>
                </a:solidFill>
              </a:rPr>
              <a:t> </a:t>
            </a:r>
            <a:r>
              <a:rPr lang="hu-HU" dirty="0" err="1">
                <a:solidFill>
                  <a:schemeClr val="bg1">
                    <a:lumMod val="95000"/>
                    <a:lumOff val="5000"/>
                  </a:schemeClr>
                </a:solidFill>
              </a:rPr>
              <a:t>nevýhodu</a:t>
            </a:r>
            <a:r>
              <a:rPr lang="hu-HU" dirty="0">
                <a:solidFill>
                  <a:schemeClr val="bg1">
                    <a:lumMod val="95000"/>
                    <a:lumOff val="5000"/>
                  </a:schemeClr>
                </a:solidFill>
              </a:rPr>
              <a:t>). </a:t>
            </a:r>
            <a:r>
              <a:rPr lang="hu-HU" dirty="0" err="1">
                <a:solidFill>
                  <a:schemeClr val="bg1">
                    <a:lumMod val="95000"/>
                    <a:lumOff val="5000"/>
                  </a:schemeClr>
                </a:solidFill>
              </a:rPr>
              <a:t>Účastník</a:t>
            </a:r>
            <a:r>
              <a:rPr lang="hu-HU" dirty="0">
                <a:solidFill>
                  <a:schemeClr val="bg1">
                    <a:lumMod val="95000"/>
                    <a:lumOff val="5000"/>
                  </a:schemeClr>
                </a:solidFill>
              </a:rPr>
              <a:t> </a:t>
            </a:r>
            <a:r>
              <a:rPr lang="hu-HU" dirty="0" err="1">
                <a:solidFill>
                  <a:schemeClr val="bg1">
                    <a:lumMod val="95000"/>
                    <a:lumOff val="5000"/>
                  </a:schemeClr>
                </a:solidFill>
              </a:rPr>
              <a:t>môže</a:t>
            </a:r>
            <a:r>
              <a:rPr lang="hu-HU" dirty="0">
                <a:solidFill>
                  <a:schemeClr val="bg1">
                    <a:lumMod val="95000"/>
                    <a:lumOff val="5000"/>
                  </a:schemeClr>
                </a:solidFill>
              </a:rPr>
              <a:t> </a:t>
            </a:r>
            <a:r>
              <a:rPr lang="hu-HU" dirty="0" err="1">
                <a:solidFill>
                  <a:schemeClr val="bg1">
                    <a:lumMod val="95000"/>
                    <a:lumOff val="5000"/>
                  </a:schemeClr>
                </a:solidFill>
              </a:rPr>
              <a:t>nadobudnúť</a:t>
            </a:r>
            <a:r>
              <a:rPr lang="hu-HU" dirty="0">
                <a:solidFill>
                  <a:schemeClr val="bg1">
                    <a:lumMod val="95000"/>
                    <a:lumOff val="5000"/>
                  </a:schemeClr>
                </a:solidFill>
              </a:rPr>
              <a:t> </a:t>
            </a:r>
            <a:r>
              <a:rPr lang="hu-HU" dirty="0" err="1">
                <a:solidFill>
                  <a:schemeClr val="bg1">
                    <a:lumMod val="95000"/>
                    <a:lumOff val="5000"/>
                  </a:schemeClr>
                </a:solidFill>
              </a:rPr>
              <a:t>dojem</a:t>
            </a:r>
            <a:r>
              <a:rPr lang="hu-HU" dirty="0">
                <a:solidFill>
                  <a:schemeClr val="bg1">
                    <a:lumMod val="95000"/>
                    <a:lumOff val="5000"/>
                  </a:schemeClr>
                </a:solidFill>
              </a:rPr>
              <a:t>, </a:t>
            </a:r>
            <a:r>
              <a:rPr lang="hu-HU" dirty="0" err="1">
                <a:solidFill>
                  <a:schemeClr val="bg1">
                    <a:lumMod val="95000"/>
                    <a:lumOff val="5000"/>
                  </a:schemeClr>
                </a:solidFill>
              </a:rPr>
              <a:t>že</a:t>
            </a:r>
            <a:r>
              <a:rPr lang="hu-HU" dirty="0">
                <a:solidFill>
                  <a:schemeClr val="bg1">
                    <a:lumMod val="95000"/>
                    <a:lumOff val="5000"/>
                  </a:schemeClr>
                </a:solidFill>
              </a:rPr>
              <a:t> </a:t>
            </a:r>
            <a:r>
              <a:rPr lang="hu-HU" dirty="0" err="1">
                <a:solidFill>
                  <a:schemeClr val="bg1">
                    <a:lumMod val="95000"/>
                    <a:lumOff val="5000"/>
                  </a:schemeClr>
                </a:solidFill>
              </a:rPr>
              <a:t>práca</a:t>
            </a:r>
            <a:r>
              <a:rPr lang="hu-HU" dirty="0">
                <a:solidFill>
                  <a:schemeClr val="bg1">
                    <a:lumMod val="95000"/>
                    <a:lumOff val="5000"/>
                  </a:schemeClr>
                </a:solidFill>
              </a:rPr>
              <a:t> </a:t>
            </a:r>
            <a:r>
              <a:rPr lang="hu-HU" dirty="0" err="1">
                <a:solidFill>
                  <a:schemeClr val="bg1">
                    <a:lumMod val="95000"/>
                    <a:lumOff val="5000"/>
                  </a:schemeClr>
                </a:solidFill>
              </a:rPr>
              <a:t>môže</a:t>
            </a:r>
            <a:r>
              <a:rPr lang="hu-HU" dirty="0">
                <a:solidFill>
                  <a:schemeClr val="bg1">
                    <a:lumMod val="95000"/>
                    <a:lumOff val="5000"/>
                  </a:schemeClr>
                </a:solidFill>
              </a:rPr>
              <a:t> </a:t>
            </a:r>
            <a:r>
              <a:rPr lang="hu-HU" dirty="0" err="1">
                <a:solidFill>
                  <a:schemeClr val="bg1">
                    <a:lumMod val="95000"/>
                    <a:lumOff val="5000"/>
                  </a:schemeClr>
                </a:solidFill>
              </a:rPr>
              <a:t>byť</a:t>
            </a:r>
            <a:r>
              <a:rPr lang="hu-HU" dirty="0">
                <a:solidFill>
                  <a:schemeClr val="bg1">
                    <a:lumMod val="95000"/>
                    <a:lumOff val="5000"/>
                  </a:schemeClr>
                </a:solidFill>
              </a:rPr>
              <a:t> </a:t>
            </a:r>
            <a:r>
              <a:rPr lang="hu-HU" dirty="0" err="1">
                <a:solidFill>
                  <a:schemeClr val="bg1">
                    <a:lumMod val="95000"/>
                    <a:lumOff val="5000"/>
                  </a:schemeClr>
                </a:solidFill>
              </a:rPr>
              <a:t>prepojená</a:t>
            </a:r>
            <a:r>
              <a:rPr lang="hu-HU" dirty="0">
                <a:solidFill>
                  <a:schemeClr val="bg1">
                    <a:lumMod val="95000"/>
                    <a:lumOff val="5000"/>
                  </a:schemeClr>
                </a:solidFill>
              </a:rPr>
              <a:t> </a:t>
            </a:r>
            <a:r>
              <a:rPr lang="hu-HU" dirty="0" err="1">
                <a:solidFill>
                  <a:schemeClr val="bg1">
                    <a:lumMod val="95000"/>
                    <a:lumOff val="5000"/>
                  </a:schemeClr>
                </a:solidFill>
              </a:rPr>
              <a:t>iba</a:t>
            </a:r>
            <a:r>
              <a:rPr lang="hu-HU" dirty="0">
                <a:solidFill>
                  <a:schemeClr val="bg1">
                    <a:lumMod val="95000"/>
                    <a:lumOff val="5000"/>
                  </a:schemeClr>
                </a:solidFill>
              </a:rPr>
              <a:t> s </a:t>
            </a:r>
            <a:r>
              <a:rPr lang="hu-HU" dirty="0" err="1">
                <a:solidFill>
                  <a:schemeClr val="bg1">
                    <a:lumMod val="95000"/>
                    <a:lumOff val="5000"/>
                  </a:schemeClr>
                </a:solidFill>
              </a:rPr>
              <a:t>diskutovanými</a:t>
            </a:r>
            <a:r>
              <a:rPr lang="hu-HU" dirty="0">
                <a:solidFill>
                  <a:schemeClr val="bg1">
                    <a:lumMod val="95000"/>
                    <a:lumOff val="5000"/>
                  </a:schemeClr>
                </a:solidFill>
              </a:rPr>
              <a:t> </a:t>
            </a:r>
            <a:r>
              <a:rPr lang="hu-HU" dirty="0" err="1">
                <a:solidFill>
                  <a:schemeClr val="bg1">
                    <a:lumMod val="95000"/>
                    <a:lumOff val="5000"/>
                  </a:schemeClr>
                </a:solidFill>
              </a:rPr>
              <a:t>stretnutiami</a:t>
            </a:r>
            <a:r>
              <a:rPr lang="hu-HU" dirty="0">
                <a:solidFill>
                  <a:schemeClr val="bg1">
                    <a:lumMod val="95000"/>
                    <a:lumOff val="5000"/>
                  </a:schemeClr>
                </a:solidFill>
              </a:rPr>
              <a:t>, </a:t>
            </a:r>
            <a:r>
              <a:rPr lang="hu-HU" dirty="0" err="1">
                <a:solidFill>
                  <a:schemeClr val="bg1">
                    <a:lumMod val="95000"/>
                    <a:lumOff val="5000"/>
                  </a:schemeClr>
                </a:solidFill>
              </a:rPr>
              <a:t>nie</a:t>
            </a:r>
            <a:r>
              <a:rPr lang="hu-HU" dirty="0">
                <a:solidFill>
                  <a:schemeClr val="bg1">
                    <a:lumMod val="95000"/>
                    <a:lumOff val="5000"/>
                  </a:schemeClr>
                </a:solidFill>
              </a:rPr>
              <a:t> </a:t>
            </a:r>
            <a:r>
              <a:rPr lang="hu-HU" dirty="0" err="1">
                <a:solidFill>
                  <a:schemeClr val="bg1">
                    <a:lumMod val="95000"/>
                    <a:lumOff val="5000"/>
                  </a:schemeClr>
                </a:solidFill>
              </a:rPr>
              <a:t>ako</a:t>
            </a:r>
            <a:r>
              <a:rPr lang="hu-HU" dirty="0">
                <a:solidFill>
                  <a:schemeClr val="bg1">
                    <a:lumMod val="95000"/>
                    <a:lumOff val="5000"/>
                  </a:schemeClr>
                </a:solidFill>
              </a:rPr>
              <a:t> </a:t>
            </a:r>
            <a:r>
              <a:rPr lang="hu-HU" dirty="0" err="1">
                <a:solidFill>
                  <a:schemeClr val="bg1">
                    <a:lumMod val="95000"/>
                    <a:lumOff val="5000"/>
                  </a:schemeClr>
                </a:solidFill>
              </a:rPr>
              <a:t>súčasť</a:t>
            </a:r>
            <a:r>
              <a:rPr lang="hu-HU" dirty="0">
                <a:solidFill>
                  <a:schemeClr val="bg1">
                    <a:lumMod val="95000"/>
                    <a:lumOff val="5000"/>
                  </a:schemeClr>
                </a:solidFill>
              </a:rPr>
              <a:t> </a:t>
            </a:r>
            <a:r>
              <a:rPr lang="hu-HU" dirty="0" err="1">
                <a:solidFill>
                  <a:schemeClr val="bg1">
                    <a:lumMod val="95000"/>
                    <a:lumOff val="5000"/>
                  </a:schemeClr>
                </a:solidFill>
              </a:rPr>
              <a:t>každodenného</a:t>
            </a:r>
            <a:r>
              <a:rPr lang="hu-HU" dirty="0">
                <a:solidFill>
                  <a:schemeClr val="bg1">
                    <a:lumMod val="95000"/>
                    <a:lumOff val="5000"/>
                  </a:schemeClr>
                </a:solidFill>
              </a:rPr>
              <a:t> </a:t>
            </a:r>
            <a:r>
              <a:rPr lang="hu-HU" dirty="0" err="1">
                <a:solidFill>
                  <a:schemeClr val="bg1">
                    <a:lumMod val="95000"/>
                    <a:lumOff val="5000"/>
                  </a:schemeClr>
                </a:solidFill>
              </a:rPr>
              <a:t>života</a:t>
            </a:r>
            <a:r>
              <a:rPr lang="hu-HU" dirty="0">
                <a:solidFill>
                  <a:schemeClr val="bg1">
                    <a:lumMod val="95000"/>
                    <a:lumOff val="5000"/>
                  </a:schemeClr>
                </a:solidFill>
              </a:rPr>
              <a:t>. V </a:t>
            </a:r>
            <a:r>
              <a:rPr lang="hu-HU" dirty="0" err="1">
                <a:solidFill>
                  <a:schemeClr val="bg1">
                    <a:lumMod val="95000"/>
                    <a:lumOff val="5000"/>
                  </a:schemeClr>
                </a:solidFill>
              </a:rPr>
              <a:t>skupinovej</a:t>
            </a:r>
            <a:r>
              <a:rPr lang="hu-HU" dirty="0">
                <a:solidFill>
                  <a:schemeClr val="bg1">
                    <a:lumMod val="95000"/>
                    <a:lumOff val="5000"/>
                  </a:schemeClr>
                </a:solidFill>
              </a:rPr>
              <a:t> </a:t>
            </a:r>
            <a:r>
              <a:rPr lang="hu-HU" dirty="0" err="1">
                <a:solidFill>
                  <a:schemeClr val="bg1">
                    <a:lumMod val="95000"/>
                    <a:lumOff val="5000"/>
                  </a:schemeClr>
                </a:solidFill>
              </a:rPr>
              <a:t>diskusii</a:t>
            </a:r>
            <a:r>
              <a:rPr lang="hu-HU" dirty="0">
                <a:solidFill>
                  <a:schemeClr val="bg1">
                    <a:lumMod val="95000"/>
                    <a:lumOff val="5000"/>
                  </a:schemeClr>
                </a:solidFill>
              </a:rPr>
              <a:t>, </a:t>
            </a:r>
            <a:r>
              <a:rPr lang="hu-HU" dirty="0" err="1">
                <a:solidFill>
                  <a:schemeClr val="bg1">
                    <a:lumMod val="95000"/>
                    <a:lumOff val="5000"/>
                  </a:schemeClr>
                </a:solidFill>
              </a:rPr>
              <a:t>či</a:t>
            </a:r>
            <a:r>
              <a:rPr lang="hu-HU" dirty="0">
                <a:solidFill>
                  <a:schemeClr val="bg1">
                    <a:lumMod val="95000"/>
                    <a:lumOff val="5000"/>
                  </a:schemeClr>
                </a:solidFill>
              </a:rPr>
              <a:t> </a:t>
            </a:r>
            <a:r>
              <a:rPr lang="hu-HU" dirty="0" err="1">
                <a:solidFill>
                  <a:schemeClr val="bg1">
                    <a:lumMod val="95000"/>
                    <a:lumOff val="5000"/>
                  </a:schemeClr>
                </a:solidFill>
              </a:rPr>
              <a:t>už</a:t>
            </a:r>
            <a:r>
              <a:rPr lang="hu-HU" dirty="0">
                <a:solidFill>
                  <a:schemeClr val="bg1">
                    <a:lumMod val="95000"/>
                    <a:lumOff val="5000"/>
                  </a:schemeClr>
                </a:solidFill>
              </a:rPr>
              <a:t> s </a:t>
            </a:r>
            <a:r>
              <a:rPr lang="hu-HU" dirty="0" err="1">
                <a:solidFill>
                  <a:schemeClr val="bg1">
                    <a:lumMod val="95000"/>
                    <a:lumOff val="5000"/>
                  </a:schemeClr>
                </a:solidFill>
              </a:rPr>
              <a:t>profesionálom</a:t>
            </a:r>
            <a:r>
              <a:rPr lang="hu-HU" dirty="0">
                <a:solidFill>
                  <a:schemeClr val="bg1">
                    <a:lumMod val="95000"/>
                    <a:lumOff val="5000"/>
                  </a:schemeClr>
                </a:solidFill>
              </a:rPr>
              <a:t> </a:t>
            </a:r>
            <a:r>
              <a:rPr lang="hu-HU" dirty="0" err="1">
                <a:solidFill>
                  <a:schemeClr val="bg1">
                    <a:lumMod val="95000"/>
                    <a:lumOff val="5000"/>
                  </a:schemeClr>
                </a:solidFill>
              </a:rPr>
              <a:t>alebo</a:t>
            </a:r>
            <a:r>
              <a:rPr lang="hu-HU" dirty="0">
                <a:solidFill>
                  <a:schemeClr val="bg1">
                    <a:lumMod val="95000"/>
                    <a:lumOff val="5000"/>
                  </a:schemeClr>
                </a:solidFill>
              </a:rPr>
              <a:t> </a:t>
            </a:r>
            <a:r>
              <a:rPr lang="hu-HU" dirty="0" err="1">
                <a:solidFill>
                  <a:schemeClr val="bg1">
                    <a:lumMod val="95000"/>
                    <a:lumOff val="5000"/>
                  </a:schemeClr>
                </a:solidFill>
              </a:rPr>
              <a:t>bez</a:t>
            </a:r>
            <a:r>
              <a:rPr lang="hu-HU" dirty="0">
                <a:solidFill>
                  <a:schemeClr val="bg1">
                    <a:lumMod val="95000"/>
                    <a:lumOff val="5000"/>
                  </a:schemeClr>
                </a:solidFill>
              </a:rPr>
              <a:t> </a:t>
            </a:r>
            <a:r>
              <a:rPr lang="hu-HU" dirty="0" err="1">
                <a:solidFill>
                  <a:schemeClr val="bg1">
                    <a:lumMod val="95000"/>
                    <a:lumOff val="5000"/>
                  </a:schemeClr>
                </a:solidFill>
              </a:rPr>
              <a:t>profesionála</a:t>
            </a:r>
            <a:r>
              <a:rPr lang="hu-HU" dirty="0">
                <a:solidFill>
                  <a:schemeClr val="bg1">
                    <a:lumMod val="95000"/>
                    <a:lumOff val="5000"/>
                  </a:schemeClr>
                </a:solidFill>
              </a:rPr>
              <a:t>, je </a:t>
            </a:r>
            <a:r>
              <a:rPr lang="hu-HU" dirty="0" err="1">
                <a:solidFill>
                  <a:schemeClr val="bg1">
                    <a:lumMod val="95000"/>
                    <a:lumOff val="5000"/>
                  </a:schemeClr>
                </a:solidFill>
              </a:rPr>
              <a:t>sledovanie</a:t>
            </a:r>
            <a:r>
              <a:rPr lang="hu-HU" dirty="0">
                <a:solidFill>
                  <a:schemeClr val="bg1">
                    <a:lumMod val="95000"/>
                    <a:lumOff val="5000"/>
                  </a:schemeClr>
                </a:solidFill>
              </a:rPr>
              <a:t> </a:t>
            </a:r>
            <a:r>
              <a:rPr lang="hu-HU" dirty="0" err="1">
                <a:solidFill>
                  <a:schemeClr val="bg1">
                    <a:lumMod val="95000"/>
                    <a:lumOff val="5000"/>
                  </a:schemeClr>
                </a:solidFill>
              </a:rPr>
              <a:t>po</a:t>
            </a:r>
            <a:r>
              <a:rPr lang="hu-HU" dirty="0">
                <a:solidFill>
                  <a:schemeClr val="bg1">
                    <a:lumMod val="95000"/>
                    <a:lumOff val="5000"/>
                  </a:schemeClr>
                </a:solidFill>
              </a:rPr>
              <a:t> sebe </a:t>
            </a:r>
            <a:r>
              <a:rPr lang="hu-HU" dirty="0" err="1">
                <a:solidFill>
                  <a:schemeClr val="bg1">
                    <a:lumMod val="95000"/>
                    <a:lumOff val="5000"/>
                  </a:schemeClr>
                </a:solidFill>
              </a:rPr>
              <a:t>nasledujúcich</a:t>
            </a:r>
            <a:r>
              <a:rPr lang="hu-HU" dirty="0">
                <a:solidFill>
                  <a:schemeClr val="bg1">
                    <a:lumMod val="95000"/>
                    <a:lumOff val="5000"/>
                  </a:schemeClr>
                </a:solidFill>
              </a:rPr>
              <a:t> </a:t>
            </a:r>
            <a:r>
              <a:rPr lang="hu-HU" dirty="0" err="1">
                <a:solidFill>
                  <a:schemeClr val="bg1">
                    <a:lumMod val="95000"/>
                    <a:lumOff val="5000"/>
                  </a:schemeClr>
                </a:solidFill>
              </a:rPr>
              <a:t>postov</a:t>
            </a:r>
            <a:r>
              <a:rPr lang="hu-HU" dirty="0">
                <a:solidFill>
                  <a:schemeClr val="bg1">
                    <a:lumMod val="95000"/>
                    <a:lumOff val="5000"/>
                  </a:schemeClr>
                </a:solidFill>
              </a:rPr>
              <a:t> </a:t>
            </a:r>
            <a:r>
              <a:rPr lang="hu-HU" dirty="0" err="1">
                <a:solidFill>
                  <a:schemeClr val="bg1">
                    <a:lumMod val="95000"/>
                    <a:lumOff val="5000"/>
                  </a:schemeClr>
                </a:solidFill>
              </a:rPr>
              <a:t>potrebné</a:t>
            </a:r>
            <a:r>
              <a:rPr lang="hu-HU" dirty="0">
                <a:solidFill>
                  <a:schemeClr val="bg1">
                    <a:lumMod val="95000"/>
                    <a:lumOff val="5000"/>
                  </a:schemeClr>
                </a:solidFill>
              </a:rPr>
              <a:t> </a:t>
            </a:r>
            <a:r>
              <a:rPr lang="hu-HU" dirty="0" err="1">
                <a:solidFill>
                  <a:schemeClr val="bg1">
                    <a:lumMod val="95000"/>
                    <a:lumOff val="5000"/>
                  </a:schemeClr>
                </a:solidFill>
              </a:rPr>
              <a:t>veľa</a:t>
            </a:r>
            <a:r>
              <a:rPr lang="hu-HU" dirty="0">
                <a:solidFill>
                  <a:schemeClr val="bg1">
                    <a:lumMod val="95000"/>
                    <a:lumOff val="5000"/>
                  </a:schemeClr>
                </a:solidFill>
              </a:rPr>
              <a:t> </a:t>
            </a:r>
            <a:r>
              <a:rPr lang="hu-HU" dirty="0" err="1">
                <a:solidFill>
                  <a:schemeClr val="bg1">
                    <a:lumMod val="95000"/>
                    <a:lumOff val="5000"/>
                  </a:schemeClr>
                </a:solidFill>
              </a:rPr>
              <a:t>sústredenia</a:t>
            </a:r>
            <a:r>
              <a:rPr lang="hu-HU" dirty="0">
                <a:solidFill>
                  <a:schemeClr val="bg1">
                    <a:lumMod val="95000"/>
                    <a:lumOff val="5000"/>
                  </a:schemeClr>
                </a:solidFill>
              </a:rPr>
              <a:t> a </a:t>
            </a:r>
            <a:r>
              <a:rPr lang="hu-HU" dirty="0" err="1">
                <a:solidFill>
                  <a:schemeClr val="bg1">
                    <a:lumMod val="95000"/>
                    <a:lumOff val="5000"/>
                  </a:schemeClr>
                </a:solidFill>
              </a:rPr>
              <a:t>praxe</a:t>
            </a:r>
            <a:r>
              <a:rPr lang="hu-HU" dirty="0">
                <a:solidFill>
                  <a:schemeClr val="bg1">
                    <a:lumMod val="95000"/>
                    <a:lumOff val="5000"/>
                  </a:schemeClr>
                </a:solidFill>
              </a:rPr>
              <a:t>.</a:t>
            </a:r>
          </a:p>
          <a:p>
            <a:pPr marL="0" indent="0">
              <a:buNone/>
            </a:pPr>
            <a:endParaRPr lang="hu-HU" dirty="0"/>
          </a:p>
          <a:p>
            <a:pPr marL="0" indent="0">
              <a:buNone/>
            </a:pPr>
            <a:endParaRPr lang="hu-HU" dirty="0"/>
          </a:p>
        </p:txBody>
      </p:sp>
      <p:pic>
        <p:nvPicPr>
          <p:cNvPr id="4" name="Picture 3">
            <a:extLst>
              <a:ext uri="{FF2B5EF4-FFF2-40B4-BE49-F238E27FC236}">
                <a16:creationId xmlns:a16="http://schemas.microsoft.com/office/drawing/2014/main" xmlns="" id="{4BBEEB8A-F04A-49FC-BB67-222E0957D83E}"/>
              </a:ext>
            </a:extLst>
          </p:cNvPr>
          <p:cNvPicPr>
            <a:picLocks noChangeAspect="1"/>
          </p:cNvPicPr>
          <p:nvPr/>
        </p:nvPicPr>
        <p:blipFill>
          <a:blip r:embed="rId2"/>
          <a:stretch>
            <a:fillRect/>
          </a:stretch>
        </p:blipFill>
        <p:spPr>
          <a:xfrm>
            <a:off x="6611815" y="5379360"/>
            <a:ext cx="5190980" cy="1375610"/>
          </a:xfrm>
          <a:prstGeom prst="rect">
            <a:avLst/>
          </a:prstGeom>
        </p:spPr>
      </p:pic>
      <p:pic>
        <p:nvPicPr>
          <p:cNvPr id="6" name="Picture 4">
            <a:extLst>
              <a:ext uri="{FF2B5EF4-FFF2-40B4-BE49-F238E27FC236}">
                <a16:creationId xmlns:a16="http://schemas.microsoft.com/office/drawing/2014/main" xmlns="" id="{22A2C6FA-0E98-4C2C-B4D3-66B0C9A243D4}"/>
              </a:ext>
            </a:extLst>
          </p:cNvPr>
          <p:cNvPicPr>
            <a:picLocks noChangeAspect="1"/>
          </p:cNvPicPr>
          <p:nvPr/>
        </p:nvPicPr>
        <p:blipFill>
          <a:blip r:embed="rId3"/>
          <a:stretch>
            <a:fillRect/>
          </a:stretch>
        </p:blipFill>
        <p:spPr>
          <a:xfrm>
            <a:off x="98474" y="5603553"/>
            <a:ext cx="4624623" cy="1151417"/>
          </a:xfrm>
          <a:prstGeom prst="rect">
            <a:avLst/>
          </a:prstGeom>
        </p:spPr>
      </p:pic>
    </p:spTree>
    <p:extLst>
      <p:ext uri="{BB962C8B-B14F-4D97-AF65-F5344CB8AC3E}">
        <p14:creationId xmlns:p14="http://schemas.microsoft.com/office/powerpoint/2010/main" val="1598382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E34539AC-6924-4C52-A4D8-1C0F1958A47E}"/>
              </a:ext>
            </a:extLst>
          </p:cNvPr>
          <p:cNvSpPr>
            <a:spLocks noGrp="1"/>
          </p:cNvSpPr>
          <p:nvPr>
            <p:ph type="title"/>
          </p:nvPr>
        </p:nvSpPr>
        <p:spPr>
          <a:xfrm>
            <a:off x="680321" y="753228"/>
            <a:ext cx="7014707" cy="1080938"/>
          </a:xfrm>
        </p:spPr>
        <p:txBody>
          <a:bodyPr>
            <a:normAutofit fontScale="90000"/>
          </a:bodyPr>
          <a:lstStyle/>
          <a:p>
            <a:r>
              <a:rPr lang="hu-HU" b="1" dirty="0"/>
              <a:t>Az aszinkron kommunikáció előnyei:</a:t>
            </a:r>
            <a:br>
              <a:rPr lang="hu-HU" b="1" dirty="0"/>
            </a:br>
            <a:endParaRPr lang="hu-HU" dirty="0"/>
          </a:p>
        </p:txBody>
      </p:sp>
      <p:sp>
        <p:nvSpPr>
          <p:cNvPr id="3" name="Tartalom helye 2">
            <a:extLst>
              <a:ext uri="{FF2B5EF4-FFF2-40B4-BE49-F238E27FC236}">
                <a16:creationId xmlns:a16="http://schemas.microsoft.com/office/drawing/2014/main" xmlns="" id="{FE7F3365-B36C-499A-A121-C32CA51AD272}"/>
              </a:ext>
            </a:extLst>
          </p:cNvPr>
          <p:cNvSpPr>
            <a:spLocks noGrp="1"/>
          </p:cNvSpPr>
          <p:nvPr>
            <p:ph sz="half" idx="1"/>
          </p:nvPr>
        </p:nvSpPr>
        <p:spPr>
          <a:xfrm>
            <a:off x="154746" y="2010877"/>
            <a:ext cx="5937737" cy="4544667"/>
          </a:xfrm>
        </p:spPr>
        <p:txBody>
          <a:bodyPr>
            <a:normAutofit fontScale="70000" lnSpcReduction="20000"/>
          </a:bodyPr>
          <a:lstStyle/>
          <a:p>
            <a:pPr marL="0" indent="0">
              <a:buNone/>
            </a:pPr>
            <a:r>
              <a:rPr lang="hu-HU" sz="2900" dirty="0"/>
              <a:t>— Nincsenek időpont-egyeztetési nehézségek.</a:t>
            </a:r>
            <a:br>
              <a:rPr lang="hu-HU" sz="2900" dirty="0"/>
            </a:br>
            <a:r>
              <a:rPr lang="hu-HU" sz="2900" dirty="0"/>
              <a:t>— A résztvevők a számukra alkalmas időpontban olvashatják el a másik üzenetét és reagálhatnak rá.</a:t>
            </a:r>
            <a:br>
              <a:rPr lang="hu-HU" sz="2900" dirty="0"/>
            </a:br>
            <a:r>
              <a:rPr lang="hu-HU" sz="2900" dirty="0"/>
              <a:t>— Egy-egy üzenet akár többször is elolvasható, mélyebben feldolgozható. Lehetőség van az előzmények átnézésére, átgondolására is.</a:t>
            </a:r>
            <a:br>
              <a:rPr lang="hu-HU" sz="2900" dirty="0"/>
            </a:br>
            <a:r>
              <a:rPr lang="hu-HU" sz="2900" dirty="0"/>
              <a:t>— Több idő van a válaszok átgondolására. A kliensek esetében ez erősítheti a megfigyelő én szerepét, fontos lehet impulzivitással összefüggő problémák esetén. A terapeuta számára lehetővé teszi, hogy a válaszokat gondosan megtervezze, és időt hagy a </a:t>
            </a:r>
            <a:r>
              <a:rPr lang="hu-HU" sz="2900" dirty="0" err="1"/>
              <a:t>viszontáttételes</a:t>
            </a:r>
            <a:r>
              <a:rPr lang="hu-HU" sz="2900" dirty="0"/>
              <a:t> reakció jobb kezelésére.</a:t>
            </a:r>
            <a:br>
              <a:rPr lang="hu-HU" sz="2900" dirty="0"/>
            </a:br>
            <a:r>
              <a:rPr lang="hu-HU" sz="2900" dirty="0"/>
              <a:t>— Csoportos kommunikáció esetén van idő a különböző emberek által írt üzenetek alapos elolvasására, az üzenetek maguk nem keverednek, mint a chatszobákban történő szinkron kommunikáció esetén.</a:t>
            </a:r>
          </a:p>
          <a:p>
            <a:endParaRPr lang="hu-HU" dirty="0"/>
          </a:p>
        </p:txBody>
      </p:sp>
      <p:sp>
        <p:nvSpPr>
          <p:cNvPr id="4" name="Tartalom helye 3">
            <a:extLst>
              <a:ext uri="{FF2B5EF4-FFF2-40B4-BE49-F238E27FC236}">
                <a16:creationId xmlns:a16="http://schemas.microsoft.com/office/drawing/2014/main" xmlns="" id="{C27A361C-B7E3-47BF-98D7-BF407450BB69}"/>
              </a:ext>
            </a:extLst>
          </p:cNvPr>
          <p:cNvSpPr>
            <a:spLocks noGrp="1"/>
          </p:cNvSpPr>
          <p:nvPr>
            <p:ph sz="half" idx="2"/>
          </p:nvPr>
        </p:nvSpPr>
        <p:spPr>
          <a:xfrm>
            <a:off x="6099520" y="2017343"/>
            <a:ext cx="5675138" cy="4538202"/>
          </a:xfrm>
        </p:spPr>
        <p:txBody>
          <a:bodyPr>
            <a:noAutofit/>
          </a:bodyPr>
          <a:lstStyle/>
          <a:p>
            <a:pPr marL="0" indent="0">
              <a:buNone/>
            </a:pPr>
            <a:r>
              <a:rPr lang="hu-HU" sz="1600" dirty="0" err="1"/>
              <a:t>Neexistujú</a:t>
            </a:r>
            <a:r>
              <a:rPr lang="hu-HU" sz="1600" dirty="0"/>
              <a:t> </a:t>
            </a:r>
            <a:r>
              <a:rPr lang="hu-HU" sz="1600" dirty="0" err="1"/>
              <a:t>žiadne</a:t>
            </a:r>
            <a:r>
              <a:rPr lang="hu-HU" sz="1600" dirty="0"/>
              <a:t> </a:t>
            </a:r>
            <a:r>
              <a:rPr lang="hu-HU" sz="1600" dirty="0" err="1"/>
              <a:t>ťažkosti</a:t>
            </a:r>
            <a:r>
              <a:rPr lang="hu-HU" sz="1600" dirty="0"/>
              <a:t> s </a:t>
            </a:r>
            <a:r>
              <a:rPr lang="hu-HU" sz="1600" dirty="0" err="1"/>
              <a:t>vymenovaním</a:t>
            </a:r>
            <a:r>
              <a:rPr lang="hu-HU" sz="1600" dirty="0"/>
              <a:t>.</a:t>
            </a:r>
          </a:p>
          <a:p>
            <a:pPr marL="0" indent="0">
              <a:buNone/>
            </a:pPr>
            <a:r>
              <a:rPr lang="hu-HU" sz="1600" dirty="0" err="1"/>
              <a:t>Účastníci</a:t>
            </a:r>
            <a:r>
              <a:rPr lang="hu-HU" sz="1600" dirty="0"/>
              <a:t> </a:t>
            </a:r>
            <a:r>
              <a:rPr lang="hu-HU" sz="1600" dirty="0" err="1"/>
              <a:t>si</a:t>
            </a:r>
            <a:r>
              <a:rPr lang="hu-HU" sz="1600" dirty="0"/>
              <a:t> </a:t>
            </a:r>
            <a:r>
              <a:rPr lang="hu-HU" sz="1600" dirty="0" err="1"/>
              <a:t>môžu</a:t>
            </a:r>
            <a:r>
              <a:rPr lang="hu-HU" sz="1600" dirty="0"/>
              <a:t> </a:t>
            </a:r>
            <a:r>
              <a:rPr lang="hu-HU" sz="1600" dirty="0" err="1"/>
              <a:t>prečítať</a:t>
            </a:r>
            <a:r>
              <a:rPr lang="hu-HU" sz="1600" dirty="0"/>
              <a:t> </a:t>
            </a:r>
            <a:r>
              <a:rPr lang="hu-HU" sz="1600" dirty="0" err="1"/>
              <a:t>správu</a:t>
            </a:r>
            <a:r>
              <a:rPr lang="hu-HU" sz="1600" dirty="0"/>
              <a:t> </a:t>
            </a:r>
            <a:r>
              <a:rPr lang="hu-HU" sz="1600" dirty="0" err="1"/>
              <a:t>toho</a:t>
            </a:r>
            <a:r>
              <a:rPr lang="hu-HU" sz="1600" dirty="0"/>
              <a:t> </a:t>
            </a:r>
            <a:r>
              <a:rPr lang="hu-HU" sz="1600" dirty="0" err="1"/>
              <a:t>druhého</a:t>
            </a:r>
            <a:r>
              <a:rPr lang="hu-HU" sz="1600" dirty="0"/>
              <a:t> a </a:t>
            </a:r>
            <a:r>
              <a:rPr lang="hu-HU" sz="1600" dirty="0" err="1"/>
              <a:t>odpovedať</a:t>
            </a:r>
            <a:r>
              <a:rPr lang="hu-HU" sz="1600" dirty="0"/>
              <a:t> na </a:t>
            </a:r>
            <a:r>
              <a:rPr lang="hu-HU" sz="1600" dirty="0" err="1"/>
              <a:t>ňu</a:t>
            </a:r>
            <a:r>
              <a:rPr lang="hu-HU" sz="1600" dirty="0"/>
              <a:t> v </a:t>
            </a:r>
            <a:r>
              <a:rPr lang="hu-HU" sz="1600" dirty="0" err="1"/>
              <a:t>čase</a:t>
            </a:r>
            <a:r>
              <a:rPr lang="hu-HU" sz="1600" dirty="0"/>
              <a:t>, </a:t>
            </a:r>
            <a:r>
              <a:rPr lang="hu-HU" sz="1600" dirty="0" err="1"/>
              <a:t>ktorý</a:t>
            </a:r>
            <a:r>
              <a:rPr lang="hu-HU" sz="1600" dirty="0"/>
              <a:t> </a:t>
            </a:r>
            <a:r>
              <a:rPr lang="hu-HU" sz="1600" dirty="0" err="1"/>
              <a:t>im</a:t>
            </a:r>
            <a:r>
              <a:rPr lang="hu-HU" sz="1600" dirty="0"/>
              <a:t> </a:t>
            </a:r>
            <a:r>
              <a:rPr lang="hu-HU" sz="1600" dirty="0" err="1"/>
              <a:t>vyhovuje</a:t>
            </a:r>
            <a:r>
              <a:rPr lang="hu-HU" sz="1600" dirty="0"/>
              <a:t>. </a:t>
            </a:r>
            <a:r>
              <a:rPr lang="hu-HU" sz="1600" dirty="0" err="1"/>
              <a:t>Správu</a:t>
            </a:r>
            <a:r>
              <a:rPr lang="hu-HU" sz="1600" dirty="0"/>
              <a:t> je </a:t>
            </a:r>
            <a:r>
              <a:rPr lang="hu-HU" sz="1600" dirty="0" err="1"/>
              <a:t>možné</a:t>
            </a:r>
            <a:r>
              <a:rPr lang="hu-HU" sz="1600" dirty="0"/>
              <a:t> </a:t>
            </a:r>
            <a:r>
              <a:rPr lang="hu-HU" sz="1600" dirty="0" err="1"/>
              <a:t>prečítať</a:t>
            </a:r>
            <a:r>
              <a:rPr lang="hu-HU" sz="1600" dirty="0"/>
              <a:t> </a:t>
            </a:r>
            <a:r>
              <a:rPr lang="hu-HU" sz="1600" dirty="0" err="1"/>
              <a:t>niekoľkokrát</a:t>
            </a:r>
            <a:r>
              <a:rPr lang="hu-HU" sz="1600" dirty="0"/>
              <a:t> a </a:t>
            </a:r>
            <a:r>
              <a:rPr lang="hu-HU" sz="1600" dirty="0" err="1"/>
              <a:t>spracovať</a:t>
            </a:r>
            <a:r>
              <a:rPr lang="hu-HU" sz="1600" dirty="0"/>
              <a:t> </a:t>
            </a:r>
            <a:r>
              <a:rPr lang="hu-HU" sz="1600" dirty="0" err="1"/>
              <a:t>do</a:t>
            </a:r>
            <a:r>
              <a:rPr lang="hu-HU" sz="1600" dirty="0"/>
              <a:t> </a:t>
            </a:r>
            <a:r>
              <a:rPr lang="hu-HU" sz="1600" dirty="0" err="1"/>
              <a:t>väčšej</a:t>
            </a:r>
            <a:r>
              <a:rPr lang="hu-HU" sz="1600" dirty="0"/>
              <a:t> </a:t>
            </a:r>
            <a:r>
              <a:rPr lang="hu-HU" sz="1600" dirty="0" err="1"/>
              <a:t>hĺbky</a:t>
            </a:r>
            <a:r>
              <a:rPr lang="hu-HU" sz="1600" dirty="0"/>
              <a:t>. Je </a:t>
            </a:r>
            <a:r>
              <a:rPr lang="hu-HU" sz="1600" dirty="0" err="1"/>
              <a:t>tiež</a:t>
            </a:r>
            <a:r>
              <a:rPr lang="hu-HU" sz="1600" dirty="0"/>
              <a:t> </a:t>
            </a:r>
            <a:r>
              <a:rPr lang="hu-HU" sz="1600" dirty="0" err="1"/>
              <a:t>možné</a:t>
            </a:r>
            <a:r>
              <a:rPr lang="hu-HU" sz="1600" dirty="0"/>
              <a:t> </a:t>
            </a:r>
            <a:r>
              <a:rPr lang="hu-HU" sz="1600" dirty="0" err="1"/>
              <a:t>skontrolovať</a:t>
            </a:r>
            <a:r>
              <a:rPr lang="hu-HU" sz="1600" dirty="0"/>
              <a:t> a </a:t>
            </a:r>
            <a:r>
              <a:rPr lang="hu-HU" sz="1600" dirty="0" err="1"/>
              <a:t>zamyslieť</a:t>
            </a:r>
            <a:r>
              <a:rPr lang="hu-HU" sz="1600" dirty="0"/>
              <a:t> </a:t>
            </a:r>
            <a:r>
              <a:rPr lang="hu-HU" sz="1600" dirty="0" err="1"/>
              <a:t>sa</a:t>
            </a:r>
            <a:r>
              <a:rPr lang="hu-HU" sz="1600" dirty="0"/>
              <a:t> </a:t>
            </a:r>
            <a:r>
              <a:rPr lang="hu-HU" sz="1600" dirty="0" err="1"/>
              <a:t>nad</a:t>
            </a:r>
            <a:r>
              <a:rPr lang="hu-HU" sz="1600" dirty="0"/>
              <a:t> </a:t>
            </a:r>
            <a:r>
              <a:rPr lang="hu-HU" sz="1600" dirty="0" err="1"/>
              <a:t>hist</a:t>
            </a:r>
            <a:endParaRPr lang="hu-HU" sz="1600" dirty="0"/>
          </a:p>
          <a:p>
            <a:pPr marL="0" indent="0">
              <a:buNone/>
            </a:pPr>
            <a:r>
              <a:rPr lang="pl-PL" sz="1600" dirty="0"/>
              <a:t>Je viac času premýšľať nad odpoveďami.</a:t>
            </a:r>
            <a:r>
              <a:rPr lang="hu-HU" sz="1600" dirty="0"/>
              <a:t> </a:t>
            </a:r>
            <a:r>
              <a:rPr lang="hu-HU" sz="1600" dirty="0" err="1"/>
              <a:t>Pre</a:t>
            </a:r>
            <a:r>
              <a:rPr lang="hu-HU" sz="1600" dirty="0"/>
              <a:t> </a:t>
            </a:r>
            <a:r>
              <a:rPr lang="hu-HU" sz="1600" dirty="0" err="1"/>
              <a:t>klientov</a:t>
            </a:r>
            <a:r>
              <a:rPr lang="hu-HU" sz="1600" dirty="0"/>
              <a:t> </a:t>
            </a:r>
            <a:r>
              <a:rPr lang="hu-HU" sz="1600" dirty="0" err="1"/>
              <a:t>to</a:t>
            </a:r>
            <a:r>
              <a:rPr lang="hu-HU" sz="1600" dirty="0"/>
              <a:t> </a:t>
            </a:r>
            <a:r>
              <a:rPr lang="hu-HU" sz="1600" dirty="0" err="1"/>
              <a:t>môže</a:t>
            </a:r>
            <a:r>
              <a:rPr lang="hu-HU" sz="1600" dirty="0"/>
              <a:t> </a:t>
            </a:r>
            <a:r>
              <a:rPr lang="hu-HU" sz="1600" dirty="0" err="1"/>
              <a:t>posilniť</a:t>
            </a:r>
            <a:r>
              <a:rPr lang="hu-HU" sz="1600" dirty="0"/>
              <a:t> </a:t>
            </a:r>
            <a:r>
              <a:rPr lang="hu-HU" sz="1600" dirty="0" err="1"/>
              <a:t>úlohu</a:t>
            </a:r>
            <a:r>
              <a:rPr lang="hu-HU" sz="1600" dirty="0"/>
              <a:t> </a:t>
            </a:r>
            <a:r>
              <a:rPr lang="hu-HU" sz="1600" dirty="0" err="1"/>
              <a:t>samotného</a:t>
            </a:r>
            <a:r>
              <a:rPr lang="hu-HU" sz="1600" dirty="0"/>
              <a:t> </a:t>
            </a:r>
            <a:r>
              <a:rPr lang="hu-HU" sz="1600" dirty="0" err="1"/>
              <a:t>pozorovateľa</a:t>
            </a:r>
            <a:r>
              <a:rPr lang="hu-HU" sz="1600" dirty="0"/>
              <a:t> a </a:t>
            </a:r>
            <a:r>
              <a:rPr lang="hu-HU" sz="1600" dirty="0" err="1"/>
              <a:t>môže</a:t>
            </a:r>
            <a:r>
              <a:rPr lang="hu-HU" sz="1600" dirty="0"/>
              <a:t> </a:t>
            </a:r>
            <a:r>
              <a:rPr lang="hu-HU" sz="1600" dirty="0" err="1"/>
              <a:t>to</a:t>
            </a:r>
            <a:r>
              <a:rPr lang="hu-HU" sz="1600" dirty="0"/>
              <a:t> </a:t>
            </a:r>
            <a:r>
              <a:rPr lang="hu-HU" sz="1600" dirty="0" err="1"/>
              <a:t>byť</a:t>
            </a:r>
            <a:r>
              <a:rPr lang="hu-HU" sz="1600" dirty="0"/>
              <a:t> </a:t>
            </a:r>
            <a:r>
              <a:rPr lang="hu-HU" sz="1600" dirty="0" err="1"/>
              <a:t>dôležité</a:t>
            </a:r>
            <a:r>
              <a:rPr lang="hu-HU" sz="1600" dirty="0"/>
              <a:t> </a:t>
            </a:r>
            <a:r>
              <a:rPr lang="hu-HU" sz="1600" dirty="0" err="1"/>
              <a:t>pre</a:t>
            </a:r>
            <a:r>
              <a:rPr lang="hu-HU" sz="1600" dirty="0"/>
              <a:t> </a:t>
            </a:r>
            <a:r>
              <a:rPr lang="hu-HU" sz="1600" dirty="0" err="1"/>
              <a:t>problémy</a:t>
            </a:r>
            <a:r>
              <a:rPr lang="hu-HU" sz="1600" dirty="0"/>
              <a:t> </a:t>
            </a:r>
            <a:r>
              <a:rPr lang="hu-HU" sz="1600" dirty="0" err="1"/>
              <a:t>spojené</a:t>
            </a:r>
            <a:r>
              <a:rPr lang="hu-HU" sz="1600" dirty="0"/>
              <a:t> s </a:t>
            </a:r>
            <a:r>
              <a:rPr lang="hu-HU" sz="1600" dirty="0" err="1"/>
              <a:t>impulzivitou</a:t>
            </a:r>
            <a:r>
              <a:rPr lang="hu-HU" sz="1600" dirty="0"/>
              <a:t>. </a:t>
            </a:r>
            <a:r>
              <a:rPr lang="hu-HU" sz="1600" dirty="0" err="1"/>
              <a:t>Umožňuje</a:t>
            </a:r>
            <a:r>
              <a:rPr lang="hu-HU" sz="1600" dirty="0"/>
              <a:t> </a:t>
            </a:r>
            <a:r>
              <a:rPr lang="hu-HU" sz="1600" dirty="0" err="1"/>
              <a:t>terapeutovi</a:t>
            </a:r>
            <a:r>
              <a:rPr lang="hu-HU" sz="1600" dirty="0"/>
              <a:t> </a:t>
            </a:r>
            <a:r>
              <a:rPr lang="hu-HU" sz="1600" dirty="0" err="1"/>
              <a:t>starostlivo</a:t>
            </a:r>
            <a:r>
              <a:rPr lang="hu-HU" sz="1600" dirty="0"/>
              <a:t> </a:t>
            </a:r>
            <a:r>
              <a:rPr lang="hu-HU" sz="1600" dirty="0" err="1"/>
              <a:t>naplánovať</a:t>
            </a:r>
            <a:r>
              <a:rPr lang="hu-HU" sz="1600" dirty="0"/>
              <a:t> </a:t>
            </a:r>
            <a:r>
              <a:rPr lang="hu-HU" sz="1600" dirty="0" err="1"/>
              <a:t>reakcie</a:t>
            </a:r>
            <a:r>
              <a:rPr lang="hu-HU" sz="1600" dirty="0"/>
              <a:t> a </a:t>
            </a:r>
            <a:r>
              <a:rPr lang="hu-HU" sz="1600" dirty="0" err="1"/>
              <a:t>ponecháva</a:t>
            </a:r>
            <a:r>
              <a:rPr lang="hu-HU" sz="1600" dirty="0"/>
              <a:t> </a:t>
            </a:r>
            <a:r>
              <a:rPr lang="hu-HU" sz="1600" dirty="0" err="1"/>
              <a:t>čas</a:t>
            </a:r>
            <a:r>
              <a:rPr lang="hu-HU" sz="1600" dirty="0"/>
              <a:t> na </a:t>
            </a:r>
            <a:r>
              <a:rPr lang="hu-HU" sz="1600" dirty="0" err="1"/>
              <a:t>lepšie</a:t>
            </a:r>
            <a:r>
              <a:rPr lang="hu-HU" sz="1600" dirty="0"/>
              <a:t> </a:t>
            </a:r>
            <a:r>
              <a:rPr lang="hu-HU" sz="1600" dirty="0" err="1"/>
              <a:t>liečenie</a:t>
            </a:r>
            <a:r>
              <a:rPr lang="hu-HU" sz="1600" dirty="0"/>
              <a:t> </a:t>
            </a:r>
            <a:r>
              <a:rPr lang="hu-HU" sz="1600" dirty="0" err="1"/>
              <a:t>metastatickej</a:t>
            </a:r>
            <a:r>
              <a:rPr lang="hu-HU" sz="1600" dirty="0"/>
              <a:t> </a:t>
            </a:r>
            <a:r>
              <a:rPr lang="hu-HU" sz="1600" dirty="0" err="1"/>
              <a:t>reakcie</a:t>
            </a:r>
            <a:r>
              <a:rPr lang="hu-HU" sz="1600" dirty="0"/>
              <a:t>.</a:t>
            </a:r>
          </a:p>
          <a:p>
            <a:pPr marL="0" indent="0">
              <a:buNone/>
            </a:pPr>
            <a:r>
              <a:rPr lang="hu-HU" sz="1600" dirty="0"/>
              <a:t>V </a:t>
            </a:r>
            <a:r>
              <a:rPr lang="hu-HU" sz="1600" dirty="0" err="1"/>
              <a:t>prípade</a:t>
            </a:r>
            <a:r>
              <a:rPr lang="hu-HU" sz="1600" dirty="0"/>
              <a:t> </a:t>
            </a:r>
            <a:r>
              <a:rPr lang="hu-HU" sz="1600" dirty="0" err="1"/>
              <a:t>skupinovej</a:t>
            </a:r>
            <a:r>
              <a:rPr lang="hu-HU" sz="1600" dirty="0"/>
              <a:t> </a:t>
            </a:r>
            <a:r>
              <a:rPr lang="hu-HU" sz="1600" dirty="0" err="1"/>
              <a:t>komunikácie</a:t>
            </a:r>
            <a:r>
              <a:rPr lang="hu-HU" sz="1600" dirty="0"/>
              <a:t> je </a:t>
            </a:r>
            <a:r>
              <a:rPr lang="hu-HU" sz="1600" dirty="0" err="1"/>
              <a:t>čas</a:t>
            </a:r>
            <a:r>
              <a:rPr lang="hu-HU" sz="1600" dirty="0"/>
              <a:t> </a:t>
            </a:r>
            <a:r>
              <a:rPr lang="hu-HU" sz="1600" dirty="0" err="1"/>
              <a:t>dôkladne</a:t>
            </a:r>
            <a:r>
              <a:rPr lang="hu-HU" sz="1600" dirty="0"/>
              <a:t> </a:t>
            </a:r>
            <a:r>
              <a:rPr lang="hu-HU" sz="1600" dirty="0" err="1"/>
              <a:t>si</a:t>
            </a:r>
            <a:r>
              <a:rPr lang="hu-HU" sz="1600" dirty="0"/>
              <a:t> </a:t>
            </a:r>
            <a:r>
              <a:rPr lang="hu-HU" sz="1600" dirty="0" err="1"/>
              <a:t>prečítať</a:t>
            </a:r>
            <a:r>
              <a:rPr lang="hu-HU" sz="1600" dirty="0"/>
              <a:t> </a:t>
            </a:r>
            <a:r>
              <a:rPr lang="hu-HU" sz="1600" dirty="0" err="1"/>
              <a:t>správy</a:t>
            </a:r>
            <a:r>
              <a:rPr lang="hu-HU" sz="1600" dirty="0"/>
              <a:t> </a:t>
            </a:r>
            <a:r>
              <a:rPr lang="hu-HU" sz="1600" dirty="0" err="1"/>
              <a:t>napísané</a:t>
            </a:r>
            <a:r>
              <a:rPr lang="hu-HU" sz="1600" dirty="0"/>
              <a:t> </a:t>
            </a:r>
            <a:r>
              <a:rPr lang="hu-HU" sz="1600" dirty="0" err="1"/>
              <a:t>rôznymi</a:t>
            </a:r>
            <a:r>
              <a:rPr lang="hu-HU" sz="1600" dirty="0"/>
              <a:t> </a:t>
            </a:r>
            <a:r>
              <a:rPr lang="hu-HU" sz="1600" dirty="0" err="1"/>
              <a:t>ľuďmi</a:t>
            </a:r>
            <a:r>
              <a:rPr lang="hu-HU" sz="1600" dirty="0"/>
              <a:t>, </a:t>
            </a:r>
            <a:r>
              <a:rPr lang="hu-HU" sz="1600" dirty="0" err="1"/>
              <a:t>samotné</a:t>
            </a:r>
            <a:r>
              <a:rPr lang="hu-HU" sz="1600" dirty="0"/>
              <a:t> </a:t>
            </a:r>
            <a:r>
              <a:rPr lang="hu-HU" sz="1600" dirty="0" err="1"/>
              <a:t>správy</a:t>
            </a:r>
            <a:r>
              <a:rPr lang="hu-HU" sz="1600" dirty="0"/>
              <a:t> </a:t>
            </a:r>
            <a:r>
              <a:rPr lang="hu-HU" sz="1600" dirty="0" err="1"/>
              <a:t>nie</a:t>
            </a:r>
            <a:r>
              <a:rPr lang="hu-HU" sz="1600" dirty="0"/>
              <a:t> </a:t>
            </a:r>
            <a:r>
              <a:rPr lang="hu-HU" sz="1600" dirty="0" err="1"/>
              <a:t>sú</a:t>
            </a:r>
            <a:r>
              <a:rPr lang="hu-HU" sz="1600" dirty="0"/>
              <a:t> </a:t>
            </a:r>
            <a:r>
              <a:rPr lang="hu-HU" sz="1600" dirty="0" err="1"/>
              <a:t>zmiešané</a:t>
            </a:r>
            <a:r>
              <a:rPr lang="hu-HU" sz="1600" dirty="0"/>
              <a:t>, </a:t>
            </a:r>
            <a:r>
              <a:rPr lang="hu-HU" sz="1600" dirty="0" err="1"/>
              <a:t>ako</a:t>
            </a:r>
            <a:r>
              <a:rPr lang="hu-HU" sz="1600" dirty="0"/>
              <a:t> je </a:t>
            </a:r>
            <a:r>
              <a:rPr lang="hu-HU" sz="1600" dirty="0" err="1"/>
              <a:t>to</a:t>
            </a:r>
            <a:r>
              <a:rPr lang="hu-HU" sz="1600" dirty="0"/>
              <a:t> v </a:t>
            </a:r>
            <a:r>
              <a:rPr lang="hu-HU" sz="1600" dirty="0" err="1"/>
              <a:t>prípade</a:t>
            </a:r>
            <a:r>
              <a:rPr lang="hu-HU" sz="1600" dirty="0"/>
              <a:t> </a:t>
            </a:r>
            <a:r>
              <a:rPr lang="hu-HU" sz="1600" dirty="0" err="1"/>
              <a:t>synchrónnej</a:t>
            </a:r>
            <a:r>
              <a:rPr lang="hu-HU" sz="1600" dirty="0"/>
              <a:t> </a:t>
            </a:r>
            <a:r>
              <a:rPr lang="hu-HU" sz="1600" dirty="0" err="1"/>
              <a:t>komunikácie</a:t>
            </a:r>
            <a:r>
              <a:rPr lang="hu-HU" sz="1600" dirty="0"/>
              <a:t> v </a:t>
            </a:r>
            <a:r>
              <a:rPr lang="hu-HU" sz="1600" dirty="0" err="1"/>
              <a:t>chatovacích</a:t>
            </a:r>
            <a:r>
              <a:rPr lang="hu-HU" sz="1600" dirty="0"/>
              <a:t> </a:t>
            </a:r>
            <a:r>
              <a:rPr lang="hu-HU" sz="1600" dirty="0" err="1"/>
              <a:t>miestnostiach</a:t>
            </a:r>
            <a:r>
              <a:rPr lang="hu-HU" sz="1600" dirty="0"/>
              <a:t>.</a:t>
            </a:r>
          </a:p>
        </p:txBody>
      </p:sp>
      <p:pic>
        <p:nvPicPr>
          <p:cNvPr id="5" name="Picture 3">
            <a:extLst>
              <a:ext uri="{FF2B5EF4-FFF2-40B4-BE49-F238E27FC236}">
                <a16:creationId xmlns:a16="http://schemas.microsoft.com/office/drawing/2014/main" xmlns="" id="{88352235-7861-442B-B63E-135A222FC065}"/>
              </a:ext>
            </a:extLst>
          </p:cNvPr>
          <p:cNvPicPr>
            <a:picLocks noChangeAspect="1"/>
          </p:cNvPicPr>
          <p:nvPr/>
        </p:nvPicPr>
        <p:blipFill>
          <a:blip r:embed="rId2"/>
          <a:stretch>
            <a:fillRect/>
          </a:stretch>
        </p:blipFill>
        <p:spPr>
          <a:xfrm>
            <a:off x="7232596" y="96107"/>
            <a:ext cx="4959404" cy="1314242"/>
          </a:xfrm>
          <a:prstGeom prst="rect">
            <a:avLst/>
          </a:prstGeom>
        </p:spPr>
      </p:pic>
      <p:pic>
        <p:nvPicPr>
          <p:cNvPr id="6" name="Picture 4">
            <a:extLst>
              <a:ext uri="{FF2B5EF4-FFF2-40B4-BE49-F238E27FC236}">
                <a16:creationId xmlns:a16="http://schemas.microsoft.com/office/drawing/2014/main" xmlns="" id="{6D495461-9609-4DBC-A6F0-C3E27B51BADA}"/>
              </a:ext>
            </a:extLst>
          </p:cNvPr>
          <p:cNvPicPr>
            <a:picLocks noChangeAspect="1"/>
          </p:cNvPicPr>
          <p:nvPr/>
        </p:nvPicPr>
        <p:blipFill>
          <a:blip r:embed="rId3"/>
          <a:stretch>
            <a:fillRect/>
          </a:stretch>
        </p:blipFill>
        <p:spPr>
          <a:xfrm>
            <a:off x="6217921" y="5773349"/>
            <a:ext cx="3742006" cy="931667"/>
          </a:xfrm>
          <a:prstGeom prst="rect">
            <a:avLst/>
          </a:prstGeom>
        </p:spPr>
      </p:pic>
    </p:spTree>
    <p:extLst>
      <p:ext uri="{BB962C8B-B14F-4D97-AF65-F5344CB8AC3E}">
        <p14:creationId xmlns:p14="http://schemas.microsoft.com/office/powerpoint/2010/main" val="1901989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8D8484FC-2254-4F73-BDFF-234E63F508A7}"/>
              </a:ext>
            </a:extLst>
          </p:cNvPr>
          <p:cNvSpPr>
            <a:spLocks noGrp="1"/>
          </p:cNvSpPr>
          <p:nvPr>
            <p:ph type="title"/>
          </p:nvPr>
        </p:nvSpPr>
        <p:spPr>
          <a:xfrm>
            <a:off x="55099" y="753228"/>
            <a:ext cx="5740791" cy="1080938"/>
          </a:xfrm>
        </p:spPr>
        <p:txBody>
          <a:bodyPr>
            <a:noAutofit/>
          </a:bodyPr>
          <a:lstStyle/>
          <a:p>
            <a:r>
              <a:rPr lang="hu-HU" sz="2400" b="1" dirty="0"/>
              <a:t>Az aszinkron kommunikáció hátrányai:</a:t>
            </a:r>
            <a:br>
              <a:rPr lang="hu-HU" sz="2400" b="1" dirty="0"/>
            </a:br>
            <a:r>
              <a:rPr lang="hu-HU" sz="2400" dirty="0" err="1"/>
              <a:t>Nevýhody</a:t>
            </a:r>
            <a:r>
              <a:rPr lang="hu-HU" sz="2400" dirty="0"/>
              <a:t> </a:t>
            </a:r>
            <a:r>
              <a:rPr lang="hu-HU" sz="2400" dirty="0" err="1"/>
              <a:t>asynchrónnej</a:t>
            </a:r>
            <a:r>
              <a:rPr lang="hu-HU" sz="2400" dirty="0"/>
              <a:t> </a:t>
            </a:r>
            <a:r>
              <a:rPr lang="hu-HU" sz="2400" dirty="0" err="1"/>
              <a:t>komunikácie</a:t>
            </a:r>
            <a:r>
              <a:rPr lang="hu-HU" sz="2400" dirty="0"/>
              <a:t>:</a:t>
            </a:r>
          </a:p>
        </p:txBody>
      </p:sp>
      <p:sp>
        <p:nvSpPr>
          <p:cNvPr id="3" name="Tartalom helye 2">
            <a:extLst>
              <a:ext uri="{FF2B5EF4-FFF2-40B4-BE49-F238E27FC236}">
                <a16:creationId xmlns:a16="http://schemas.microsoft.com/office/drawing/2014/main" xmlns="" id="{6490AB8A-2658-415A-BD60-891BDCC723A2}"/>
              </a:ext>
            </a:extLst>
          </p:cNvPr>
          <p:cNvSpPr>
            <a:spLocks noGrp="1"/>
          </p:cNvSpPr>
          <p:nvPr>
            <p:ph sz="half" idx="1"/>
          </p:nvPr>
        </p:nvSpPr>
        <p:spPr>
          <a:xfrm>
            <a:off x="351692" y="2010878"/>
            <a:ext cx="5740791" cy="4432125"/>
          </a:xfrm>
        </p:spPr>
        <p:txBody>
          <a:bodyPr>
            <a:normAutofit fontScale="92500" lnSpcReduction="20000"/>
          </a:bodyPr>
          <a:lstStyle/>
          <a:p>
            <a:pPr marL="0" indent="0">
              <a:buNone/>
            </a:pPr>
            <a:r>
              <a:rPr lang="hu-HU" sz="2600" dirty="0"/>
              <a:t>— A hagyományos határok, amelyeket az előre megbeszélt találkozási időpont és időkeret adnak, eltűnnek. Új kereteket kell szabni, hiszen nincsenek szokásos szabályok pl. arról, hogy milyen sűrű e-mail-váltás történjék.</a:t>
            </a:r>
            <a:br>
              <a:rPr lang="hu-HU" sz="2600" dirty="0"/>
            </a:br>
            <a:r>
              <a:rPr lang="hu-HU" sz="2600" dirty="0"/>
              <a:t>— Kisebb a “jelenlét” érzése, hiszen nem egy időben tartózkodnak az interakció résztvevői még a “</a:t>
            </a:r>
            <a:r>
              <a:rPr lang="hu-HU" sz="2600" dirty="0" err="1"/>
              <a:t>cybertérben</a:t>
            </a:r>
            <a:r>
              <a:rPr lang="hu-HU" sz="2600" dirty="0"/>
              <a:t>” sem.</a:t>
            </a:r>
            <a:br>
              <a:rPr lang="hu-HU" sz="2600" dirty="0"/>
            </a:br>
            <a:r>
              <a:rPr lang="hu-HU" sz="2600" dirty="0"/>
              <a:t>— Kisebb mértékű lehet az elköteleződés.</a:t>
            </a:r>
            <a:br>
              <a:rPr lang="hu-HU" sz="2600" dirty="0"/>
            </a:br>
            <a:r>
              <a:rPr lang="hu-HU" sz="2600" dirty="0"/>
              <a:t>— Késések és szünetek nem értelmezhetőek, bár az üzenetek hossza és gyakorisága jelzésértékű ebben az esetben.</a:t>
            </a:r>
            <a:br>
              <a:rPr lang="hu-HU" sz="2600" dirty="0"/>
            </a:br>
            <a:endParaRPr lang="hu-HU" dirty="0"/>
          </a:p>
        </p:txBody>
      </p:sp>
      <p:sp>
        <p:nvSpPr>
          <p:cNvPr id="4" name="Tartalom helye 3">
            <a:extLst>
              <a:ext uri="{FF2B5EF4-FFF2-40B4-BE49-F238E27FC236}">
                <a16:creationId xmlns:a16="http://schemas.microsoft.com/office/drawing/2014/main" xmlns="" id="{4F77A650-E229-412B-AA1F-7F263F1CE1B7}"/>
              </a:ext>
            </a:extLst>
          </p:cNvPr>
          <p:cNvSpPr>
            <a:spLocks noGrp="1"/>
          </p:cNvSpPr>
          <p:nvPr>
            <p:ph sz="half" idx="2"/>
          </p:nvPr>
        </p:nvSpPr>
        <p:spPr>
          <a:xfrm>
            <a:off x="5938788" y="2017342"/>
            <a:ext cx="5901519" cy="4602373"/>
          </a:xfrm>
        </p:spPr>
        <p:txBody>
          <a:bodyPr>
            <a:noAutofit/>
          </a:bodyPr>
          <a:lstStyle/>
          <a:p>
            <a:pPr marL="0" indent="0">
              <a:buNone/>
            </a:pPr>
            <a:r>
              <a:rPr lang="hu-HU" sz="2000" dirty="0"/>
              <a:t>-</a:t>
            </a:r>
            <a:r>
              <a:rPr lang="hu-HU" sz="2000" dirty="0" err="1"/>
              <a:t>Tradičné</a:t>
            </a:r>
            <a:r>
              <a:rPr lang="hu-HU" sz="2000" dirty="0"/>
              <a:t> </a:t>
            </a:r>
            <a:r>
              <a:rPr lang="hu-HU" sz="2000" dirty="0" err="1"/>
              <a:t>hranice</a:t>
            </a:r>
            <a:r>
              <a:rPr lang="hu-HU" sz="2000" dirty="0"/>
              <a:t> </a:t>
            </a:r>
            <a:r>
              <a:rPr lang="hu-HU" sz="2000" dirty="0" err="1"/>
              <a:t>dané</a:t>
            </a:r>
            <a:r>
              <a:rPr lang="hu-HU" sz="2000" dirty="0"/>
              <a:t> </a:t>
            </a:r>
            <a:r>
              <a:rPr lang="hu-HU" sz="2000" dirty="0" err="1"/>
              <a:t>vopred</a:t>
            </a:r>
            <a:r>
              <a:rPr lang="hu-HU" sz="2000" dirty="0"/>
              <a:t>. Je </a:t>
            </a:r>
            <a:r>
              <a:rPr lang="hu-HU" sz="2000" dirty="0" err="1"/>
              <a:t>potrebné</a:t>
            </a:r>
            <a:r>
              <a:rPr lang="hu-HU" sz="2000" dirty="0"/>
              <a:t> </a:t>
            </a:r>
            <a:r>
              <a:rPr lang="hu-HU" sz="2000" dirty="0" err="1"/>
              <a:t>stanoviť</a:t>
            </a:r>
            <a:r>
              <a:rPr lang="hu-HU" sz="2000" dirty="0"/>
              <a:t> </a:t>
            </a:r>
            <a:r>
              <a:rPr lang="hu-HU" sz="2000" dirty="0" err="1"/>
              <a:t>nové</a:t>
            </a:r>
            <a:r>
              <a:rPr lang="hu-HU" sz="2000" dirty="0"/>
              <a:t> </a:t>
            </a:r>
            <a:r>
              <a:rPr lang="hu-HU" sz="2000" dirty="0" err="1"/>
              <a:t>rámce</a:t>
            </a:r>
            <a:r>
              <a:rPr lang="hu-HU" sz="2000" dirty="0"/>
              <a:t>, </a:t>
            </a:r>
            <a:r>
              <a:rPr lang="hu-HU" sz="2000" dirty="0" err="1"/>
              <a:t>pretože</a:t>
            </a:r>
            <a:r>
              <a:rPr lang="hu-HU" sz="2000" dirty="0"/>
              <a:t> </a:t>
            </a:r>
            <a:r>
              <a:rPr lang="hu-HU" sz="2000" dirty="0" err="1"/>
              <a:t>neexistujú</a:t>
            </a:r>
            <a:r>
              <a:rPr lang="hu-HU" sz="2000" dirty="0"/>
              <a:t> </a:t>
            </a:r>
            <a:r>
              <a:rPr lang="hu-HU" sz="2000" dirty="0" err="1"/>
              <a:t>štandardné</a:t>
            </a:r>
            <a:r>
              <a:rPr lang="hu-HU" sz="2000" dirty="0"/>
              <a:t> </a:t>
            </a:r>
          </a:p>
          <a:p>
            <a:pPr marL="0" indent="0">
              <a:buNone/>
            </a:pPr>
            <a:r>
              <a:rPr lang="hu-HU" sz="2000" dirty="0"/>
              <a:t>- Pocit „</a:t>
            </a:r>
            <a:r>
              <a:rPr lang="hu-HU" sz="2000" dirty="0" err="1"/>
              <a:t>prítomnosti</a:t>
            </a:r>
            <a:r>
              <a:rPr lang="hu-HU" sz="2000" dirty="0"/>
              <a:t>“ je </a:t>
            </a:r>
            <a:r>
              <a:rPr lang="hu-HU" sz="2000" dirty="0" err="1"/>
              <a:t>menší</a:t>
            </a:r>
            <a:r>
              <a:rPr lang="hu-HU" sz="2000" dirty="0"/>
              <a:t>, </a:t>
            </a:r>
            <a:r>
              <a:rPr lang="hu-HU" sz="2000" dirty="0" err="1"/>
              <a:t>pretože</a:t>
            </a:r>
            <a:r>
              <a:rPr lang="hu-HU" sz="2000" dirty="0"/>
              <a:t> </a:t>
            </a:r>
            <a:r>
              <a:rPr lang="hu-HU" sz="2000" dirty="0" err="1"/>
              <a:t>účastníci</a:t>
            </a:r>
            <a:r>
              <a:rPr lang="hu-HU" sz="2000" dirty="0"/>
              <a:t> </a:t>
            </a:r>
            <a:r>
              <a:rPr lang="hu-HU" sz="2000" dirty="0" err="1"/>
              <a:t>interakcie</a:t>
            </a:r>
            <a:r>
              <a:rPr lang="hu-HU" sz="2000" dirty="0"/>
              <a:t> </a:t>
            </a:r>
            <a:r>
              <a:rPr lang="hu-HU" sz="2000" dirty="0" err="1"/>
              <a:t>nie</a:t>
            </a:r>
            <a:r>
              <a:rPr lang="hu-HU" sz="2000" dirty="0"/>
              <a:t> </a:t>
            </a:r>
            <a:r>
              <a:rPr lang="hu-HU" sz="2000" dirty="0" err="1"/>
              <a:t>sú</a:t>
            </a:r>
            <a:r>
              <a:rPr lang="hu-HU" sz="2000" dirty="0"/>
              <a:t> </a:t>
            </a:r>
            <a:r>
              <a:rPr lang="hu-HU" sz="2000" dirty="0" err="1"/>
              <a:t>súčasne</a:t>
            </a:r>
            <a:r>
              <a:rPr lang="hu-HU" sz="2000" dirty="0"/>
              <a:t> </a:t>
            </a:r>
            <a:r>
              <a:rPr lang="hu-HU" sz="2000" dirty="0" err="1"/>
              <a:t>ani</a:t>
            </a:r>
            <a:r>
              <a:rPr lang="hu-HU" sz="2000" dirty="0"/>
              <a:t> v „</a:t>
            </a:r>
            <a:r>
              <a:rPr lang="hu-HU" sz="2000" dirty="0" err="1"/>
              <a:t>kyberpriestore</a:t>
            </a:r>
            <a:endParaRPr lang="hu-HU" sz="2000" dirty="0"/>
          </a:p>
          <a:p>
            <a:pPr marL="0" indent="0">
              <a:buNone/>
            </a:pPr>
            <a:r>
              <a:rPr lang="hu-HU" sz="2000" dirty="0"/>
              <a:t>—</a:t>
            </a:r>
            <a:r>
              <a:rPr lang="hu-HU" sz="2000" dirty="0" err="1"/>
              <a:t>Oneskorenia</a:t>
            </a:r>
            <a:r>
              <a:rPr lang="hu-HU" sz="2000" dirty="0"/>
              <a:t> a </a:t>
            </a:r>
            <a:r>
              <a:rPr lang="hu-HU" sz="2000" dirty="0" err="1"/>
              <a:t>pauzy</a:t>
            </a:r>
            <a:r>
              <a:rPr lang="hu-HU" sz="2000" dirty="0"/>
              <a:t> </a:t>
            </a:r>
            <a:r>
              <a:rPr lang="hu-HU" sz="2000" dirty="0" err="1"/>
              <a:t>nemožno</a:t>
            </a:r>
            <a:r>
              <a:rPr lang="hu-HU" sz="2000" dirty="0"/>
              <a:t> </a:t>
            </a:r>
            <a:r>
              <a:rPr lang="hu-HU" sz="2000" dirty="0" err="1"/>
              <a:t>interpretovať</a:t>
            </a:r>
            <a:r>
              <a:rPr lang="hu-HU" sz="2000" dirty="0"/>
              <a:t>, aj </a:t>
            </a:r>
            <a:r>
              <a:rPr lang="hu-HU" sz="2000" dirty="0" err="1"/>
              <a:t>keď</a:t>
            </a:r>
            <a:r>
              <a:rPr lang="hu-HU" sz="2000" dirty="0"/>
              <a:t> </a:t>
            </a:r>
            <a:r>
              <a:rPr lang="hu-HU" sz="2000" dirty="0" err="1"/>
              <a:t>dĺžka</a:t>
            </a:r>
            <a:r>
              <a:rPr lang="hu-HU" sz="2000" dirty="0"/>
              <a:t> a frekvencia </a:t>
            </a:r>
            <a:r>
              <a:rPr lang="hu-HU" sz="2000" dirty="0" err="1"/>
              <a:t>správ</a:t>
            </a:r>
            <a:r>
              <a:rPr lang="hu-HU" sz="2000" dirty="0"/>
              <a:t> </a:t>
            </a:r>
            <a:r>
              <a:rPr lang="hu-HU" sz="2000" dirty="0" err="1"/>
              <a:t>sú</a:t>
            </a:r>
            <a:r>
              <a:rPr lang="hu-HU" sz="2000" dirty="0"/>
              <a:t> v </a:t>
            </a:r>
            <a:r>
              <a:rPr lang="hu-HU" sz="2000" dirty="0" err="1"/>
              <a:t>tomto</a:t>
            </a:r>
            <a:r>
              <a:rPr lang="hu-HU" sz="2000" dirty="0"/>
              <a:t> </a:t>
            </a:r>
            <a:r>
              <a:rPr lang="hu-HU" sz="2000" dirty="0" err="1"/>
              <a:t>prípade</a:t>
            </a:r>
            <a:r>
              <a:rPr lang="hu-HU" sz="2000" dirty="0"/>
              <a:t> </a:t>
            </a:r>
            <a:r>
              <a:rPr lang="hu-HU" sz="2000" dirty="0" err="1"/>
              <a:t>iba</a:t>
            </a:r>
            <a:r>
              <a:rPr lang="hu-HU" sz="2000" dirty="0"/>
              <a:t> </a:t>
            </a:r>
            <a:r>
              <a:rPr lang="hu-HU" sz="2000" dirty="0" err="1"/>
              <a:t>orientačné</a:t>
            </a:r>
            <a:r>
              <a:rPr lang="hu-HU" sz="2000" dirty="0"/>
              <a:t>.</a:t>
            </a:r>
          </a:p>
          <a:p>
            <a:pPr marL="0" indent="0">
              <a:buNone/>
            </a:pPr>
            <a:r>
              <a:rPr lang="hu-HU" sz="2000" dirty="0" err="1"/>
              <a:t>Oneskorenia</a:t>
            </a:r>
            <a:r>
              <a:rPr lang="hu-HU" sz="2000" dirty="0"/>
              <a:t> a </a:t>
            </a:r>
            <a:r>
              <a:rPr lang="hu-HU" sz="2000" dirty="0" err="1"/>
              <a:t>pauzy</a:t>
            </a:r>
            <a:r>
              <a:rPr lang="hu-HU" sz="2000" dirty="0"/>
              <a:t> </a:t>
            </a:r>
            <a:r>
              <a:rPr lang="hu-HU" sz="2000" dirty="0" err="1"/>
              <a:t>sa</a:t>
            </a:r>
            <a:r>
              <a:rPr lang="hu-HU" sz="2000" dirty="0"/>
              <a:t> </a:t>
            </a:r>
            <a:r>
              <a:rPr lang="hu-HU" sz="2000" dirty="0" err="1"/>
              <a:t>nedajú</a:t>
            </a:r>
            <a:r>
              <a:rPr lang="hu-HU" sz="2000" dirty="0"/>
              <a:t> </a:t>
            </a:r>
            <a:r>
              <a:rPr lang="hu-HU" sz="2000" dirty="0" err="1"/>
              <a:t>interpretovať</a:t>
            </a:r>
            <a:r>
              <a:rPr lang="hu-HU" sz="2000" dirty="0"/>
              <a:t>, aj </a:t>
            </a:r>
            <a:r>
              <a:rPr lang="hu-HU" sz="2000" dirty="0" err="1"/>
              <a:t>keď</a:t>
            </a:r>
            <a:r>
              <a:rPr lang="hu-HU" sz="2000" dirty="0"/>
              <a:t> </a:t>
            </a:r>
            <a:r>
              <a:rPr lang="hu-HU" sz="2000" dirty="0" err="1"/>
              <a:t>dĺžka</a:t>
            </a:r>
            <a:r>
              <a:rPr lang="hu-HU" sz="2000" dirty="0"/>
              <a:t> a frekvencia </a:t>
            </a:r>
            <a:r>
              <a:rPr lang="hu-HU" sz="2000" dirty="0" err="1"/>
              <a:t>správ</a:t>
            </a:r>
            <a:r>
              <a:rPr lang="hu-HU" sz="2000" dirty="0"/>
              <a:t> </a:t>
            </a:r>
            <a:r>
              <a:rPr lang="hu-HU" sz="2000" dirty="0" err="1"/>
              <a:t>sú</a:t>
            </a:r>
            <a:r>
              <a:rPr lang="hu-HU" sz="2000" dirty="0"/>
              <a:t> v </a:t>
            </a:r>
            <a:r>
              <a:rPr lang="hu-HU" sz="2000" dirty="0" err="1"/>
              <a:t>tomto</a:t>
            </a:r>
            <a:r>
              <a:rPr lang="hu-HU" sz="2000" dirty="0"/>
              <a:t> </a:t>
            </a:r>
            <a:r>
              <a:rPr lang="hu-HU" sz="2000" dirty="0" err="1"/>
              <a:t>prípade</a:t>
            </a:r>
            <a:r>
              <a:rPr lang="hu-HU" sz="2000" dirty="0"/>
              <a:t> </a:t>
            </a:r>
            <a:r>
              <a:rPr lang="hu-HU" sz="2000" dirty="0" err="1"/>
              <a:t>iba</a:t>
            </a:r>
            <a:r>
              <a:rPr lang="hu-HU" sz="2000" dirty="0"/>
              <a:t> </a:t>
            </a:r>
            <a:r>
              <a:rPr lang="hu-HU" sz="2000" dirty="0" err="1"/>
              <a:t>orientačné</a:t>
            </a:r>
            <a:r>
              <a:rPr lang="hu-HU" sz="2000" dirty="0"/>
              <a:t>. </a:t>
            </a:r>
          </a:p>
        </p:txBody>
      </p:sp>
      <p:pic>
        <p:nvPicPr>
          <p:cNvPr id="5" name="Picture 3">
            <a:extLst>
              <a:ext uri="{FF2B5EF4-FFF2-40B4-BE49-F238E27FC236}">
                <a16:creationId xmlns:a16="http://schemas.microsoft.com/office/drawing/2014/main" xmlns="" id="{15B04B0B-8216-4950-BAD5-635ACD2BEC3E}"/>
              </a:ext>
            </a:extLst>
          </p:cNvPr>
          <p:cNvPicPr>
            <a:picLocks noChangeAspect="1"/>
          </p:cNvPicPr>
          <p:nvPr/>
        </p:nvPicPr>
        <p:blipFill>
          <a:blip r:embed="rId2"/>
          <a:stretch>
            <a:fillRect/>
          </a:stretch>
        </p:blipFill>
        <p:spPr>
          <a:xfrm>
            <a:off x="5938788" y="13140"/>
            <a:ext cx="6253212" cy="1657101"/>
          </a:xfrm>
          <a:prstGeom prst="rect">
            <a:avLst/>
          </a:prstGeom>
        </p:spPr>
      </p:pic>
      <p:pic>
        <p:nvPicPr>
          <p:cNvPr id="6" name="Picture 4">
            <a:extLst>
              <a:ext uri="{FF2B5EF4-FFF2-40B4-BE49-F238E27FC236}">
                <a16:creationId xmlns:a16="http://schemas.microsoft.com/office/drawing/2014/main" xmlns="" id="{F8591A6A-9EE2-4526-94A5-A2C9B2FF3577}"/>
              </a:ext>
            </a:extLst>
          </p:cNvPr>
          <p:cNvPicPr>
            <a:picLocks noChangeAspect="1"/>
          </p:cNvPicPr>
          <p:nvPr/>
        </p:nvPicPr>
        <p:blipFill>
          <a:blip r:embed="rId3"/>
          <a:stretch>
            <a:fillRect/>
          </a:stretch>
        </p:blipFill>
        <p:spPr>
          <a:xfrm>
            <a:off x="1659989" y="5851973"/>
            <a:ext cx="3742006" cy="931667"/>
          </a:xfrm>
          <a:prstGeom prst="rect">
            <a:avLst/>
          </a:prstGeom>
        </p:spPr>
      </p:pic>
    </p:spTree>
    <p:extLst>
      <p:ext uri="{BB962C8B-B14F-4D97-AF65-F5344CB8AC3E}">
        <p14:creationId xmlns:p14="http://schemas.microsoft.com/office/powerpoint/2010/main" val="3360476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CA8CDE-1E5B-4E8E-B0BD-7A745EA504CE}"/>
              </a:ext>
            </a:extLst>
          </p:cNvPr>
          <p:cNvSpPr>
            <a:spLocks noGrp="1"/>
          </p:cNvSpPr>
          <p:nvPr>
            <p:ph type="title"/>
          </p:nvPr>
        </p:nvSpPr>
        <p:spPr>
          <a:xfrm>
            <a:off x="643467" y="506437"/>
            <a:ext cx="4842933" cy="1378634"/>
          </a:xfrm>
        </p:spPr>
        <p:txBody>
          <a:bodyPr>
            <a:normAutofit/>
          </a:bodyPr>
          <a:lstStyle/>
          <a:p>
            <a:r>
              <a:rPr lang="hu-HU" sz="3600" b="1" dirty="0"/>
              <a:t/>
            </a:r>
            <a:br>
              <a:rPr lang="hu-HU" sz="3600" b="1" dirty="0"/>
            </a:br>
            <a:r>
              <a:rPr lang="hu-HU" sz="3600" b="1" dirty="0"/>
              <a:t>E-mail</a:t>
            </a:r>
            <a:endParaRPr lang="en-GB" sz="3600" dirty="0"/>
          </a:p>
        </p:txBody>
      </p:sp>
      <p:sp>
        <p:nvSpPr>
          <p:cNvPr id="3" name="Content Placeholder 2">
            <a:extLst>
              <a:ext uri="{FF2B5EF4-FFF2-40B4-BE49-F238E27FC236}">
                <a16:creationId xmlns:a16="http://schemas.microsoft.com/office/drawing/2014/main" xmlns="" id="{224FA74A-CABE-46A6-9DF6-2181341F32B4}"/>
              </a:ext>
            </a:extLst>
          </p:cNvPr>
          <p:cNvSpPr>
            <a:spLocks noGrp="1"/>
          </p:cNvSpPr>
          <p:nvPr>
            <p:ph idx="1"/>
          </p:nvPr>
        </p:nvSpPr>
        <p:spPr>
          <a:xfrm>
            <a:off x="379828" y="1885071"/>
            <a:ext cx="11437034" cy="4889450"/>
          </a:xfrm>
        </p:spPr>
        <p:txBody>
          <a:bodyPr>
            <a:normAutofit fontScale="85000" lnSpcReduction="10000"/>
          </a:bodyPr>
          <a:lstStyle/>
          <a:p>
            <a:pPr marL="0" indent="0">
              <a:buNone/>
            </a:pPr>
            <a:r>
              <a:rPr lang="hu-HU" dirty="0"/>
              <a:t>Az e-mail </a:t>
            </a:r>
            <a:r>
              <a:rPr lang="hu-HU" dirty="0" err="1"/>
              <a:t>aszinkrón</a:t>
            </a:r>
            <a:r>
              <a:rPr lang="hu-HU" dirty="0"/>
              <a:t> kommunikációs forma, vagyis az információ feladása, küldése, illetve fogadása között előre nem ismert mértékű idő telik el. Ez az </a:t>
            </a:r>
            <a:r>
              <a:rPr lang="hu-HU" dirty="0" err="1"/>
              <a:t>aszinkrón</a:t>
            </a:r>
            <a:r>
              <a:rPr lang="hu-HU" dirty="0"/>
              <a:t> kommunikációs forma egyaránt lehet előny és hátrány is. Előnyt jelenthet például, hogy a fogadó fél nincs időhöz és térhez kötve, a kapott üzenetre ideje és lehetősége szerint válaszol. Hátrányát jelentheti viszont többek között az, hogy a gyorsabb információáramlást biztosító szolgáltatásokhoz képest e-mailen keresztül lassabban és nehézkesebben zajlik a kommunikáció a résztvevő felek között. Az információ feladója és fogadója nem feltétlenül azonos időben van jelen a kommunikációs térben, bár például a mai okostelefonokon történő e-mail olvasás, illetve a számítógépek és digitális eszközök előtt töltött növekvő időtartam lehetővé teszi, hogy a leveleket azonnal is olvashassuk a készülékeken. </a:t>
            </a:r>
          </a:p>
          <a:p>
            <a:pPr marL="0" indent="0">
              <a:buNone/>
            </a:pPr>
            <a:r>
              <a:rPr lang="hu-HU" dirty="0" err="1">
                <a:solidFill>
                  <a:schemeClr val="accent6">
                    <a:lumMod val="75000"/>
                  </a:schemeClr>
                </a:solidFill>
              </a:rPr>
              <a:t>Medzi</a:t>
            </a:r>
            <a:r>
              <a:rPr lang="hu-HU" dirty="0">
                <a:solidFill>
                  <a:schemeClr val="accent6">
                    <a:lumMod val="75000"/>
                  </a:schemeClr>
                </a:solidFill>
              </a:rPr>
              <a:t> </a:t>
            </a:r>
            <a:r>
              <a:rPr lang="hu-HU" dirty="0" err="1">
                <a:solidFill>
                  <a:schemeClr val="accent6">
                    <a:lumMod val="75000"/>
                  </a:schemeClr>
                </a:solidFill>
              </a:rPr>
              <a:t>asynchrónnou</a:t>
            </a:r>
            <a:r>
              <a:rPr lang="hu-HU" dirty="0">
                <a:solidFill>
                  <a:schemeClr val="accent6">
                    <a:lumMod val="75000"/>
                  </a:schemeClr>
                </a:solidFill>
              </a:rPr>
              <a:t> </a:t>
            </a:r>
            <a:r>
              <a:rPr lang="hu-HU" dirty="0" err="1">
                <a:solidFill>
                  <a:schemeClr val="accent6">
                    <a:lumMod val="75000"/>
                  </a:schemeClr>
                </a:solidFill>
              </a:rPr>
              <a:t>formou</a:t>
            </a:r>
            <a:r>
              <a:rPr lang="hu-HU" dirty="0">
                <a:solidFill>
                  <a:schemeClr val="accent6">
                    <a:lumMod val="75000"/>
                  </a:schemeClr>
                </a:solidFill>
              </a:rPr>
              <a:t> e-</a:t>
            </a:r>
            <a:r>
              <a:rPr lang="hu-HU" dirty="0" err="1">
                <a:solidFill>
                  <a:schemeClr val="accent6">
                    <a:lumMod val="75000"/>
                  </a:schemeClr>
                </a:solidFill>
              </a:rPr>
              <a:t>mailovej</a:t>
            </a:r>
            <a:r>
              <a:rPr lang="hu-HU" dirty="0">
                <a:solidFill>
                  <a:schemeClr val="accent6">
                    <a:lumMod val="75000"/>
                  </a:schemeClr>
                </a:solidFill>
              </a:rPr>
              <a:t> </a:t>
            </a:r>
            <a:r>
              <a:rPr lang="hu-HU" dirty="0" err="1">
                <a:solidFill>
                  <a:schemeClr val="accent6">
                    <a:lumMod val="75000"/>
                  </a:schemeClr>
                </a:solidFill>
              </a:rPr>
              <a:t>komunikácie</a:t>
            </a:r>
            <a:r>
              <a:rPr lang="hu-HU" dirty="0">
                <a:solidFill>
                  <a:schemeClr val="accent6">
                    <a:lumMod val="75000"/>
                  </a:schemeClr>
                </a:solidFill>
              </a:rPr>
              <a:t>, </a:t>
            </a:r>
            <a:r>
              <a:rPr lang="hu-HU" dirty="0" err="1">
                <a:solidFill>
                  <a:schemeClr val="accent6">
                    <a:lumMod val="75000"/>
                  </a:schemeClr>
                </a:solidFill>
              </a:rPr>
              <a:t>odoslaním</a:t>
            </a:r>
            <a:r>
              <a:rPr lang="hu-HU" dirty="0">
                <a:solidFill>
                  <a:schemeClr val="accent6">
                    <a:lumMod val="75000"/>
                  </a:schemeClr>
                </a:solidFill>
              </a:rPr>
              <a:t> a </a:t>
            </a:r>
            <a:r>
              <a:rPr lang="hu-HU" dirty="0" err="1">
                <a:solidFill>
                  <a:schemeClr val="accent6">
                    <a:lumMod val="75000"/>
                  </a:schemeClr>
                </a:solidFill>
              </a:rPr>
              <a:t>prijatím</a:t>
            </a:r>
            <a:r>
              <a:rPr lang="hu-HU" dirty="0">
                <a:solidFill>
                  <a:schemeClr val="accent6">
                    <a:lumMod val="75000"/>
                  </a:schemeClr>
                </a:solidFill>
              </a:rPr>
              <a:t> </a:t>
            </a:r>
            <a:r>
              <a:rPr lang="hu-HU" dirty="0" err="1">
                <a:solidFill>
                  <a:schemeClr val="accent6">
                    <a:lumMod val="75000"/>
                  </a:schemeClr>
                </a:solidFill>
              </a:rPr>
              <a:t>informácií</a:t>
            </a:r>
            <a:r>
              <a:rPr lang="hu-HU" dirty="0">
                <a:solidFill>
                  <a:schemeClr val="accent6">
                    <a:lumMod val="75000"/>
                  </a:schemeClr>
                </a:solidFill>
              </a:rPr>
              <a:t>, </a:t>
            </a:r>
            <a:r>
              <a:rPr lang="hu-HU" dirty="0" err="1">
                <a:solidFill>
                  <a:schemeClr val="accent6">
                    <a:lumMod val="75000"/>
                  </a:schemeClr>
                </a:solidFill>
              </a:rPr>
              <a:t>uplynie</a:t>
            </a:r>
            <a:r>
              <a:rPr lang="hu-HU" dirty="0">
                <a:solidFill>
                  <a:schemeClr val="accent6">
                    <a:lumMod val="75000"/>
                  </a:schemeClr>
                </a:solidFill>
              </a:rPr>
              <a:t> </a:t>
            </a:r>
            <a:r>
              <a:rPr lang="hu-HU" dirty="0" err="1">
                <a:solidFill>
                  <a:schemeClr val="accent6">
                    <a:lumMod val="75000"/>
                  </a:schemeClr>
                </a:solidFill>
              </a:rPr>
              <a:t>asynchrónne</a:t>
            </a:r>
            <a:r>
              <a:rPr lang="hu-HU" dirty="0">
                <a:solidFill>
                  <a:schemeClr val="accent6">
                    <a:lumMod val="75000"/>
                  </a:schemeClr>
                </a:solidFill>
              </a:rPr>
              <a:t> </a:t>
            </a:r>
            <a:r>
              <a:rPr lang="hu-HU" dirty="0" err="1">
                <a:solidFill>
                  <a:schemeClr val="accent6">
                    <a:lumMod val="75000"/>
                  </a:schemeClr>
                </a:solidFill>
              </a:rPr>
              <a:t>množstvo</a:t>
            </a:r>
            <a:r>
              <a:rPr lang="hu-HU" dirty="0">
                <a:solidFill>
                  <a:schemeClr val="accent6">
                    <a:lumMod val="75000"/>
                  </a:schemeClr>
                </a:solidFill>
              </a:rPr>
              <a:t> </a:t>
            </a:r>
            <a:r>
              <a:rPr lang="hu-HU" dirty="0" err="1">
                <a:solidFill>
                  <a:schemeClr val="accent6">
                    <a:lumMod val="75000"/>
                  </a:schemeClr>
                </a:solidFill>
              </a:rPr>
              <a:t>času.Táto</a:t>
            </a:r>
            <a:r>
              <a:rPr lang="hu-HU" dirty="0">
                <a:solidFill>
                  <a:schemeClr val="accent6">
                    <a:lumMod val="75000"/>
                  </a:schemeClr>
                </a:solidFill>
              </a:rPr>
              <a:t> forma </a:t>
            </a:r>
            <a:r>
              <a:rPr lang="hu-HU" dirty="0" err="1">
                <a:solidFill>
                  <a:schemeClr val="accent6">
                    <a:lumMod val="75000"/>
                  </a:schemeClr>
                </a:solidFill>
              </a:rPr>
              <a:t>asynchrónnej</a:t>
            </a:r>
            <a:r>
              <a:rPr lang="hu-HU" dirty="0">
                <a:solidFill>
                  <a:schemeClr val="accent6">
                    <a:lumMod val="75000"/>
                  </a:schemeClr>
                </a:solidFill>
              </a:rPr>
              <a:t> </a:t>
            </a:r>
            <a:r>
              <a:rPr lang="hu-HU" dirty="0" err="1">
                <a:solidFill>
                  <a:schemeClr val="accent6">
                    <a:lumMod val="75000"/>
                  </a:schemeClr>
                </a:solidFill>
              </a:rPr>
              <a:t>komunikácie</a:t>
            </a:r>
            <a:r>
              <a:rPr lang="hu-HU" dirty="0">
                <a:solidFill>
                  <a:schemeClr val="accent6">
                    <a:lumMod val="75000"/>
                  </a:schemeClr>
                </a:solidFill>
              </a:rPr>
              <a:t> </a:t>
            </a:r>
            <a:r>
              <a:rPr lang="hu-HU" dirty="0" err="1">
                <a:solidFill>
                  <a:schemeClr val="accent6">
                    <a:lumMod val="75000"/>
                  </a:schemeClr>
                </a:solidFill>
              </a:rPr>
              <a:t>môže</a:t>
            </a:r>
            <a:r>
              <a:rPr lang="hu-HU" dirty="0">
                <a:solidFill>
                  <a:schemeClr val="accent6">
                    <a:lumMod val="75000"/>
                  </a:schemeClr>
                </a:solidFill>
              </a:rPr>
              <a:t> </a:t>
            </a:r>
            <a:r>
              <a:rPr lang="hu-HU" dirty="0" err="1">
                <a:solidFill>
                  <a:schemeClr val="accent6">
                    <a:lumMod val="75000"/>
                  </a:schemeClr>
                </a:solidFill>
              </a:rPr>
              <a:t>byť</a:t>
            </a:r>
            <a:r>
              <a:rPr lang="hu-HU" dirty="0">
                <a:solidFill>
                  <a:schemeClr val="accent6">
                    <a:lumMod val="75000"/>
                  </a:schemeClr>
                </a:solidFill>
              </a:rPr>
              <a:t> </a:t>
            </a:r>
            <a:r>
              <a:rPr lang="hu-HU" dirty="0" err="1">
                <a:solidFill>
                  <a:schemeClr val="accent6">
                    <a:lumMod val="75000"/>
                  </a:schemeClr>
                </a:solidFill>
              </a:rPr>
              <a:t>výhodou</a:t>
            </a:r>
            <a:r>
              <a:rPr lang="hu-HU" dirty="0">
                <a:solidFill>
                  <a:schemeClr val="accent6">
                    <a:lumMod val="75000"/>
                  </a:schemeClr>
                </a:solidFill>
              </a:rPr>
              <a:t> aj </a:t>
            </a:r>
            <a:r>
              <a:rPr lang="hu-HU" dirty="0" err="1">
                <a:solidFill>
                  <a:schemeClr val="accent6">
                    <a:lumMod val="75000"/>
                  </a:schemeClr>
                </a:solidFill>
              </a:rPr>
              <a:t>nevýhodou</a:t>
            </a:r>
            <a:r>
              <a:rPr lang="hu-HU" dirty="0">
                <a:solidFill>
                  <a:schemeClr val="accent6">
                    <a:lumMod val="75000"/>
                  </a:schemeClr>
                </a:solidFill>
              </a:rPr>
              <a:t>. </a:t>
            </a:r>
            <a:r>
              <a:rPr lang="hu-HU" dirty="0" err="1">
                <a:solidFill>
                  <a:schemeClr val="accent6">
                    <a:lumMod val="75000"/>
                  </a:schemeClr>
                </a:solidFill>
              </a:rPr>
              <a:t>Môže</a:t>
            </a:r>
            <a:r>
              <a:rPr lang="hu-HU" dirty="0">
                <a:solidFill>
                  <a:schemeClr val="accent6">
                    <a:lumMod val="75000"/>
                  </a:schemeClr>
                </a:solidFill>
              </a:rPr>
              <a:t> </a:t>
            </a:r>
            <a:r>
              <a:rPr lang="hu-HU" dirty="0" err="1">
                <a:solidFill>
                  <a:schemeClr val="accent6">
                    <a:lumMod val="75000"/>
                  </a:schemeClr>
                </a:solidFill>
              </a:rPr>
              <a:t>byť</a:t>
            </a:r>
            <a:r>
              <a:rPr lang="hu-HU" dirty="0">
                <a:solidFill>
                  <a:schemeClr val="accent6">
                    <a:lumMod val="75000"/>
                  </a:schemeClr>
                </a:solidFill>
              </a:rPr>
              <a:t> </a:t>
            </a:r>
            <a:r>
              <a:rPr lang="hu-HU" dirty="0" err="1">
                <a:solidFill>
                  <a:schemeClr val="accent6">
                    <a:lumMod val="75000"/>
                  </a:schemeClr>
                </a:solidFill>
              </a:rPr>
              <a:t>napríklad</a:t>
            </a:r>
            <a:r>
              <a:rPr lang="hu-HU" dirty="0">
                <a:solidFill>
                  <a:schemeClr val="accent6">
                    <a:lumMod val="75000"/>
                  </a:schemeClr>
                </a:solidFill>
              </a:rPr>
              <a:t> </a:t>
            </a:r>
            <a:r>
              <a:rPr lang="hu-HU" dirty="0" err="1">
                <a:solidFill>
                  <a:schemeClr val="accent6">
                    <a:lumMod val="75000"/>
                  </a:schemeClr>
                </a:solidFill>
              </a:rPr>
              <a:t>výhodou</a:t>
            </a:r>
            <a:r>
              <a:rPr lang="hu-HU" dirty="0">
                <a:solidFill>
                  <a:schemeClr val="accent6">
                    <a:lumMod val="75000"/>
                  </a:schemeClr>
                </a:solidFill>
              </a:rPr>
              <a:t>, </a:t>
            </a:r>
            <a:r>
              <a:rPr lang="hu-HU" dirty="0" err="1">
                <a:solidFill>
                  <a:schemeClr val="accent6">
                    <a:lumMod val="75000"/>
                  </a:schemeClr>
                </a:solidFill>
              </a:rPr>
              <a:t>že</a:t>
            </a:r>
            <a:r>
              <a:rPr lang="hu-HU" dirty="0">
                <a:solidFill>
                  <a:schemeClr val="accent6">
                    <a:lumMod val="75000"/>
                  </a:schemeClr>
                </a:solidFill>
              </a:rPr>
              <a:t> </a:t>
            </a:r>
            <a:r>
              <a:rPr lang="hu-HU" dirty="0" err="1">
                <a:solidFill>
                  <a:schemeClr val="accent6">
                    <a:lumMod val="75000"/>
                  </a:schemeClr>
                </a:solidFill>
              </a:rPr>
              <a:t>prijímajúca</a:t>
            </a:r>
            <a:r>
              <a:rPr lang="hu-HU" dirty="0">
                <a:solidFill>
                  <a:schemeClr val="accent6">
                    <a:lumMod val="75000"/>
                  </a:schemeClr>
                </a:solidFill>
              </a:rPr>
              <a:t> </a:t>
            </a:r>
            <a:r>
              <a:rPr lang="hu-HU" dirty="0" err="1">
                <a:solidFill>
                  <a:schemeClr val="accent6">
                    <a:lumMod val="75000"/>
                  </a:schemeClr>
                </a:solidFill>
              </a:rPr>
              <a:t>strana</a:t>
            </a:r>
            <a:r>
              <a:rPr lang="hu-HU" dirty="0">
                <a:solidFill>
                  <a:schemeClr val="accent6">
                    <a:lumMod val="75000"/>
                  </a:schemeClr>
                </a:solidFill>
              </a:rPr>
              <a:t> </a:t>
            </a:r>
            <a:r>
              <a:rPr lang="hu-HU" dirty="0" err="1">
                <a:solidFill>
                  <a:schemeClr val="accent6">
                    <a:lumMod val="75000"/>
                  </a:schemeClr>
                </a:solidFill>
              </a:rPr>
              <a:t>nie</a:t>
            </a:r>
            <a:r>
              <a:rPr lang="hu-HU" dirty="0">
                <a:solidFill>
                  <a:schemeClr val="accent6">
                    <a:lumMod val="75000"/>
                  </a:schemeClr>
                </a:solidFill>
              </a:rPr>
              <a:t> je </a:t>
            </a:r>
            <a:r>
              <a:rPr lang="hu-HU" dirty="0" err="1">
                <a:solidFill>
                  <a:schemeClr val="accent6">
                    <a:lumMod val="75000"/>
                  </a:schemeClr>
                </a:solidFill>
              </a:rPr>
              <a:t>viazaná</a:t>
            </a:r>
            <a:r>
              <a:rPr lang="hu-HU" dirty="0">
                <a:solidFill>
                  <a:schemeClr val="accent6">
                    <a:lumMod val="75000"/>
                  </a:schemeClr>
                </a:solidFill>
              </a:rPr>
              <a:t> </a:t>
            </a:r>
            <a:r>
              <a:rPr lang="hu-HU" dirty="0" err="1">
                <a:solidFill>
                  <a:schemeClr val="accent6">
                    <a:lumMod val="75000"/>
                  </a:schemeClr>
                </a:solidFill>
              </a:rPr>
              <a:t>časom</a:t>
            </a:r>
            <a:r>
              <a:rPr lang="hu-HU" dirty="0">
                <a:solidFill>
                  <a:schemeClr val="accent6">
                    <a:lumMod val="75000"/>
                  </a:schemeClr>
                </a:solidFill>
              </a:rPr>
              <a:t> a </a:t>
            </a:r>
            <a:r>
              <a:rPr lang="hu-HU" dirty="0" err="1">
                <a:solidFill>
                  <a:schemeClr val="accent6">
                    <a:lumMod val="75000"/>
                  </a:schemeClr>
                </a:solidFill>
              </a:rPr>
              <a:t>priestorom</a:t>
            </a:r>
            <a:r>
              <a:rPr lang="hu-HU" dirty="0">
                <a:solidFill>
                  <a:schemeClr val="accent6">
                    <a:lumMod val="75000"/>
                  </a:schemeClr>
                </a:solidFill>
              </a:rPr>
              <a:t> a </a:t>
            </a:r>
            <a:r>
              <a:rPr lang="hu-HU" dirty="0" err="1">
                <a:solidFill>
                  <a:schemeClr val="accent6">
                    <a:lumMod val="75000"/>
                  </a:schemeClr>
                </a:solidFill>
              </a:rPr>
              <a:t>reaguje</a:t>
            </a:r>
            <a:r>
              <a:rPr lang="hu-HU" dirty="0">
                <a:solidFill>
                  <a:schemeClr val="accent6">
                    <a:lumMod val="75000"/>
                  </a:schemeClr>
                </a:solidFill>
              </a:rPr>
              <a:t> na </a:t>
            </a:r>
            <a:r>
              <a:rPr lang="hu-HU" dirty="0" err="1">
                <a:solidFill>
                  <a:schemeClr val="accent6">
                    <a:lumMod val="75000"/>
                  </a:schemeClr>
                </a:solidFill>
              </a:rPr>
              <a:t>prijatú</a:t>
            </a:r>
            <a:r>
              <a:rPr lang="hu-HU" dirty="0">
                <a:solidFill>
                  <a:schemeClr val="accent6">
                    <a:lumMod val="75000"/>
                  </a:schemeClr>
                </a:solidFill>
              </a:rPr>
              <a:t> </a:t>
            </a:r>
            <a:r>
              <a:rPr lang="hu-HU" dirty="0" err="1">
                <a:solidFill>
                  <a:schemeClr val="accent6">
                    <a:lumMod val="75000"/>
                  </a:schemeClr>
                </a:solidFill>
              </a:rPr>
              <a:t>správu</a:t>
            </a:r>
            <a:r>
              <a:rPr lang="hu-HU" dirty="0">
                <a:solidFill>
                  <a:schemeClr val="accent6">
                    <a:lumMod val="75000"/>
                  </a:schemeClr>
                </a:solidFill>
              </a:rPr>
              <a:t> </a:t>
            </a:r>
            <a:r>
              <a:rPr lang="hu-HU" dirty="0" err="1">
                <a:solidFill>
                  <a:schemeClr val="accent6">
                    <a:lumMod val="75000"/>
                  </a:schemeClr>
                </a:solidFill>
              </a:rPr>
              <a:t>podľa</a:t>
            </a:r>
            <a:r>
              <a:rPr lang="hu-HU" dirty="0">
                <a:solidFill>
                  <a:schemeClr val="accent6">
                    <a:lumMod val="75000"/>
                  </a:schemeClr>
                </a:solidFill>
              </a:rPr>
              <a:t> </a:t>
            </a:r>
            <a:r>
              <a:rPr lang="hu-HU" dirty="0" err="1">
                <a:solidFill>
                  <a:schemeClr val="accent6">
                    <a:lumMod val="75000"/>
                  </a:schemeClr>
                </a:solidFill>
              </a:rPr>
              <a:t>času</a:t>
            </a:r>
            <a:r>
              <a:rPr lang="hu-HU" dirty="0">
                <a:solidFill>
                  <a:schemeClr val="accent6">
                    <a:lumMod val="75000"/>
                  </a:schemeClr>
                </a:solidFill>
              </a:rPr>
              <a:t> a </a:t>
            </a:r>
            <a:r>
              <a:rPr lang="hu-HU" dirty="0" err="1">
                <a:solidFill>
                  <a:schemeClr val="accent6">
                    <a:lumMod val="75000"/>
                  </a:schemeClr>
                </a:solidFill>
              </a:rPr>
              <a:t>príležitosti</a:t>
            </a:r>
            <a:r>
              <a:rPr lang="hu-HU" dirty="0">
                <a:solidFill>
                  <a:schemeClr val="accent6">
                    <a:lumMod val="75000"/>
                  </a:schemeClr>
                </a:solidFill>
              </a:rPr>
              <a:t>. </a:t>
            </a:r>
            <a:r>
              <a:rPr lang="hu-HU" dirty="0" err="1">
                <a:solidFill>
                  <a:schemeClr val="accent6">
                    <a:lumMod val="75000"/>
                  </a:schemeClr>
                </a:solidFill>
              </a:rPr>
              <a:t>Jednou</a:t>
            </a:r>
            <a:r>
              <a:rPr lang="hu-HU" dirty="0">
                <a:solidFill>
                  <a:schemeClr val="accent6">
                    <a:lumMod val="75000"/>
                  </a:schemeClr>
                </a:solidFill>
              </a:rPr>
              <a:t> z </a:t>
            </a:r>
            <a:r>
              <a:rPr lang="hu-HU" dirty="0" err="1">
                <a:solidFill>
                  <a:schemeClr val="accent6">
                    <a:lumMod val="75000"/>
                  </a:schemeClr>
                </a:solidFill>
              </a:rPr>
              <a:t>nevýhod</a:t>
            </a:r>
            <a:r>
              <a:rPr lang="hu-HU" dirty="0">
                <a:solidFill>
                  <a:schemeClr val="accent6">
                    <a:lumMod val="75000"/>
                  </a:schemeClr>
                </a:solidFill>
              </a:rPr>
              <a:t> </a:t>
            </a:r>
            <a:r>
              <a:rPr lang="hu-HU" dirty="0" err="1">
                <a:solidFill>
                  <a:schemeClr val="accent6">
                    <a:lumMod val="75000"/>
                  </a:schemeClr>
                </a:solidFill>
              </a:rPr>
              <a:t>však</a:t>
            </a:r>
            <a:r>
              <a:rPr lang="hu-HU" dirty="0">
                <a:solidFill>
                  <a:schemeClr val="accent6">
                    <a:lumMod val="75000"/>
                  </a:schemeClr>
                </a:solidFill>
              </a:rPr>
              <a:t> </a:t>
            </a:r>
            <a:r>
              <a:rPr lang="hu-HU" dirty="0" err="1">
                <a:solidFill>
                  <a:schemeClr val="accent6">
                    <a:lumMod val="75000"/>
                  </a:schemeClr>
                </a:solidFill>
              </a:rPr>
              <a:t>môže</a:t>
            </a:r>
            <a:r>
              <a:rPr lang="hu-HU" dirty="0">
                <a:solidFill>
                  <a:schemeClr val="accent6">
                    <a:lumMod val="75000"/>
                  </a:schemeClr>
                </a:solidFill>
              </a:rPr>
              <a:t> </a:t>
            </a:r>
            <a:r>
              <a:rPr lang="hu-HU" dirty="0" err="1">
                <a:solidFill>
                  <a:schemeClr val="accent6">
                    <a:lumMod val="75000"/>
                  </a:schemeClr>
                </a:solidFill>
              </a:rPr>
              <a:t>byť</a:t>
            </a:r>
            <a:r>
              <a:rPr lang="hu-HU" dirty="0">
                <a:solidFill>
                  <a:schemeClr val="accent6">
                    <a:lumMod val="75000"/>
                  </a:schemeClr>
                </a:solidFill>
              </a:rPr>
              <a:t> </a:t>
            </a:r>
            <a:r>
              <a:rPr lang="hu-HU" dirty="0" err="1">
                <a:solidFill>
                  <a:schemeClr val="accent6">
                    <a:lumMod val="75000"/>
                  </a:schemeClr>
                </a:solidFill>
              </a:rPr>
              <a:t>to</a:t>
            </a:r>
            <a:r>
              <a:rPr lang="hu-HU" dirty="0">
                <a:solidFill>
                  <a:schemeClr val="accent6">
                    <a:lumMod val="75000"/>
                  </a:schemeClr>
                </a:solidFill>
              </a:rPr>
              <a:t>, </a:t>
            </a:r>
            <a:r>
              <a:rPr lang="hu-HU" dirty="0" err="1">
                <a:solidFill>
                  <a:schemeClr val="accent6">
                    <a:lumMod val="75000"/>
                  </a:schemeClr>
                </a:solidFill>
              </a:rPr>
              <a:t>že</a:t>
            </a:r>
            <a:r>
              <a:rPr lang="hu-HU" dirty="0">
                <a:solidFill>
                  <a:schemeClr val="accent6">
                    <a:lumMod val="75000"/>
                  </a:schemeClr>
                </a:solidFill>
              </a:rPr>
              <a:t> </a:t>
            </a:r>
            <a:r>
              <a:rPr lang="hu-HU" dirty="0" err="1">
                <a:solidFill>
                  <a:schemeClr val="accent6">
                    <a:lumMod val="75000"/>
                  </a:schemeClr>
                </a:solidFill>
              </a:rPr>
              <a:t>komunikácia</a:t>
            </a:r>
            <a:r>
              <a:rPr lang="hu-HU" dirty="0">
                <a:solidFill>
                  <a:schemeClr val="accent6">
                    <a:lumMod val="75000"/>
                  </a:schemeClr>
                </a:solidFill>
              </a:rPr>
              <a:t> </a:t>
            </a:r>
            <a:r>
              <a:rPr lang="hu-HU" dirty="0" err="1">
                <a:solidFill>
                  <a:schemeClr val="accent6">
                    <a:lumMod val="75000"/>
                  </a:schemeClr>
                </a:solidFill>
              </a:rPr>
              <a:t>medzi</a:t>
            </a:r>
            <a:r>
              <a:rPr lang="hu-HU" dirty="0">
                <a:solidFill>
                  <a:schemeClr val="accent6">
                    <a:lumMod val="75000"/>
                  </a:schemeClr>
                </a:solidFill>
              </a:rPr>
              <a:t> </a:t>
            </a:r>
            <a:r>
              <a:rPr lang="hu-HU" dirty="0" err="1">
                <a:solidFill>
                  <a:schemeClr val="accent6">
                    <a:lumMod val="75000"/>
                  </a:schemeClr>
                </a:solidFill>
              </a:rPr>
              <a:t>stranami</a:t>
            </a:r>
            <a:r>
              <a:rPr lang="hu-HU" dirty="0">
                <a:solidFill>
                  <a:schemeClr val="accent6">
                    <a:lumMod val="75000"/>
                  </a:schemeClr>
                </a:solidFill>
              </a:rPr>
              <a:t> </a:t>
            </a:r>
            <a:r>
              <a:rPr lang="hu-HU" dirty="0" err="1">
                <a:solidFill>
                  <a:schemeClr val="accent6">
                    <a:lumMod val="75000"/>
                  </a:schemeClr>
                </a:solidFill>
              </a:rPr>
              <a:t>prostredníctvom</a:t>
            </a:r>
            <a:r>
              <a:rPr lang="hu-HU" dirty="0">
                <a:solidFill>
                  <a:schemeClr val="accent6">
                    <a:lumMod val="75000"/>
                  </a:schemeClr>
                </a:solidFill>
              </a:rPr>
              <a:t> e-</a:t>
            </a:r>
            <a:r>
              <a:rPr lang="hu-HU" dirty="0" err="1">
                <a:solidFill>
                  <a:schemeClr val="accent6">
                    <a:lumMod val="75000"/>
                  </a:schemeClr>
                </a:solidFill>
              </a:rPr>
              <a:t>mailu</a:t>
            </a:r>
            <a:r>
              <a:rPr lang="hu-HU" dirty="0">
                <a:solidFill>
                  <a:schemeClr val="accent6">
                    <a:lumMod val="75000"/>
                  </a:schemeClr>
                </a:solidFill>
              </a:rPr>
              <a:t> je </a:t>
            </a:r>
            <a:r>
              <a:rPr lang="hu-HU" dirty="0" err="1">
                <a:solidFill>
                  <a:schemeClr val="accent6">
                    <a:lumMod val="75000"/>
                  </a:schemeClr>
                </a:solidFill>
              </a:rPr>
              <a:t>pomalšia</a:t>
            </a:r>
            <a:r>
              <a:rPr lang="hu-HU" dirty="0">
                <a:solidFill>
                  <a:schemeClr val="accent6">
                    <a:lumMod val="75000"/>
                  </a:schemeClr>
                </a:solidFill>
              </a:rPr>
              <a:t> a </a:t>
            </a:r>
            <a:r>
              <a:rPr lang="hu-HU" dirty="0" err="1">
                <a:solidFill>
                  <a:schemeClr val="accent6">
                    <a:lumMod val="75000"/>
                  </a:schemeClr>
                </a:solidFill>
              </a:rPr>
              <a:t>náročnejšia</a:t>
            </a:r>
            <a:r>
              <a:rPr lang="hu-HU" dirty="0">
                <a:solidFill>
                  <a:schemeClr val="accent6">
                    <a:lumMod val="75000"/>
                  </a:schemeClr>
                </a:solidFill>
              </a:rPr>
              <a:t> v </a:t>
            </a:r>
            <a:r>
              <a:rPr lang="hu-HU" dirty="0" err="1">
                <a:solidFill>
                  <a:schemeClr val="accent6">
                    <a:lumMod val="75000"/>
                  </a:schemeClr>
                </a:solidFill>
              </a:rPr>
              <a:t>porovnaní</a:t>
            </a:r>
            <a:r>
              <a:rPr lang="hu-HU" dirty="0">
                <a:solidFill>
                  <a:schemeClr val="accent6">
                    <a:lumMod val="75000"/>
                  </a:schemeClr>
                </a:solidFill>
              </a:rPr>
              <a:t> </a:t>
            </a:r>
            <a:r>
              <a:rPr lang="hu-HU" dirty="0" err="1">
                <a:solidFill>
                  <a:schemeClr val="accent6">
                    <a:lumMod val="75000"/>
                  </a:schemeClr>
                </a:solidFill>
              </a:rPr>
              <a:t>so</a:t>
            </a:r>
            <a:r>
              <a:rPr lang="hu-HU" dirty="0">
                <a:solidFill>
                  <a:schemeClr val="accent6">
                    <a:lumMod val="75000"/>
                  </a:schemeClr>
                </a:solidFill>
              </a:rPr>
              <a:t> </a:t>
            </a:r>
            <a:r>
              <a:rPr lang="hu-HU" dirty="0" err="1">
                <a:solidFill>
                  <a:schemeClr val="accent6">
                    <a:lumMod val="75000"/>
                  </a:schemeClr>
                </a:solidFill>
              </a:rPr>
              <a:t>službami</a:t>
            </a:r>
            <a:r>
              <a:rPr lang="hu-HU" dirty="0">
                <a:solidFill>
                  <a:schemeClr val="accent6">
                    <a:lumMod val="75000"/>
                  </a:schemeClr>
                </a:solidFill>
              </a:rPr>
              <a:t>, </a:t>
            </a:r>
            <a:r>
              <a:rPr lang="hu-HU" dirty="0" err="1">
                <a:solidFill>
                  <a:schemeClr val="accent6">
                    <a:lumMod val="75000"/>
                  </a:schemeClr>
                </a:solidFill>
              </a:rPr>
              <a:t>ktoré</a:t>
            </a:r>
            <a:r>
              <a:rPr lang="hu-HU" dirty="0">
                <a:solidFill>
                  <a:schemeClr val="accent6">
                    <a:lumMod val="75000"/>
                  </a:schemeClr>
                </a:solidFill>
              </a:rPr>
              <a:t> </a:t>
            </a:r>
            <a:r>
              <a:rPr lang="hu-HU" dirty="0" err="1">
                <a:solidFill>
                  <a:schemeClr val="accent6">
                    <a:lumMod val="75000"/>
                  </a:schemeClr>
                </a:solidFill>
              </a:rPr>
              <a:t>poskytujú</a:t>
            </a:r>
            <a:r>
              <a:rPr lang="hu-HU" dirty="0">
                <a:solidFill>
                  <a:schemeClr val="accent6">
                    <a:lumMod val="75000"/>
                  </a:schemeClr>
                </a:solidFill>
              </a:rPr>
              <a:t> </a:t>
            </a:r>
            <a:r>
              <a:rPr lang="hu-HU" dirty="0" err="1">
                <a:solidFill>
                  <a:schemeClr val="accent6">
                    <a:lumMod val="75000"/>
                  </a:schemeClr>
                </a:solidFill>
              </a:rPr>
              <a:t>rýchlejší</a:t>
            </a:r>
            <a:r>
              <a:rPr lang="hu-HU" dirty="0">
                <a:solidFill>
                  <a:schemeClr val="accent6">
                    <a:lumMod val="75000"/>
                  </a:schemeClr>
                </a:solidFill>
              </a:rPr>
              <a:t> tok </a:t>
            </a:r>
            <a:r>
              <a:rPr lang="hu-HU" dirty="0" err="1">
                <a:solidFill>
                  <a:schemeClr val="accent6">
                    <a:lumMod val="75000"/>
                  </a:schemeClr>
                </a:solidFill>
              </a:rPr>
              <a:t>informácií</a:t>
            </a:r>
            <a:r>
              <a:rPr lang="hu-HU" dirty="0">
                <a:solidFill>
                  <a:schemeClr val="accent6">
                    <a:lumMod val="75000"/>
                  </a:schemeClr>
                </a:solidFill>
              </a:rPr>
              <a:t>. </a:t>
            </a:r>
            <a:r>
              <a:rPr lang="hu-HU" dirty="0" err="1">
                <a:solidFill>
                  <a:schemeClr val="accent6">
                    <a:lumMod val="75000"/>
                  </a:schemeClr>
                </a:solidFill>
              </a:rPr>
              <a:t>Odosielateľ</a:t>
            </a:r>
            <a:r>
              <a:rPr lang="hu-HU" dirty="0">
                <a:solidFill>
                  <a:schemeClr val="accent6">
                    <a:lumMod val="75000"/>
                  </a:schemeClr>
                </a:solidFill>
              </a:rPr>
              <a:t> a </a:t>
            </a:r>
            <a:r>
              <a:rPr lang="hu-HU" dirty="0" err="1">
                <a:solidFill>
                  <a:schemeClr val="accent6">
                    <a:lumMod val="75000"/>
                  </a:schemeClr>
                </a:solidFill>
              </a:rPr>
              <a:t>príjemca</a:t>
            </a:r>
            <a:r>
              <a:rPr lang="hu-HU" dirty="0">
                <a:solidFill>
                  <a:schemeClr val="accent6">
                    <a:lumMod val="75000"/>
                  </a:schemeClr>
                </a:solidFill>
              </a:rPr>
              <a:t> </a:t>
            </a:r>
            <a:r>
              <a:rPr lang="hu-HU" dirty="0" err="1">
                <a:solidFill>
                  <a:schemeClr val="accent6">
                    <a:lumMod val="75000"/>
                  </a:schemeClr>
                </a:solidFill>
              </a:rPr>
              <a:t>informácií</a:t>
            </a:r>
            <a:r>
              <a:rPr lang="hu-HU" dirty="0">
                <a:solidFill>
                  <a:schemeClr val="accent6">
                    <a:lumMod val="75000"/>
                  </a:schemeClr>
                </a:solidFill>
              </a:rPr>
              <a:t> </a:t>
            </a:r>
            <a:r>
              <a:rPr lang="hu-HU" dirty="0" err="1">
                <a:solidFill>
                  <a:schemeClr val="accent6">
                    <a:lumMod val="75000"/>
                  </a:schemeClr>
                </a:solidFill>
              </a:rPr>
              <a:t>nie</a:t>
            </a:r>
            <a:r>
              <a:rPr lang="hu-HU" dirty="0">
                <a:solidFill>
                  <a:schemeClr val="accent6">
                    <a:lumMod val="75000"/>
                  </a:schemeClr>
                </a:solidFill>
              </a:rPr>
              <a:t> </a:t>
            </a:r>
            <a:r>
              <a:rPr lang="hu-HU" dirty="0" err="1">
                <a:solidFill>
                  <a:schemeClr val="accent6">
                    <a:lumMod val="75000"/>
                  </a:schemeClr>
                </a:solidFill>
              </a:rPr>
              <a:t>sú</a:t>
            </a:r>
            <a:r>
              <a:rPr lang="hu-HU" dirty="0">
                <a:solidFill>
                  <a:schemeClr val="accent6">
                    <a:lumMod val="75000"/>
                  </a:schemeClr>
                </a:solidFill>
              </a:rPr>
              <a:t> </a:t>
            </a:r>
            <a:r>
              <a:rPr lang="hu-HU" dirty="0" err="1">
                <a:solidFill>
                  <a:schemeClr val="accent6">
                    <a:lumMod val="75000"/>
                  </a:schemeClr>
                </a:solidFill>
              </a:rPr>
              <a:t>nevyhnutne</a:t>
            </a:r>
            <a:r>
              <a:rPr lang="hu-HU" dirty="0">
                <a:solidFill>
                  <a:schemeClr val="accent6">
                    <a:lumMod val="75000"/>
                  </a:schemeClr>
                </a:solidFill>
              </a:rPr>
              <a:t> </a:t>
            </a:r>
            <a:r>
              <a:rPr lang="hu-HU" dirty="0" err="1">
                <a:solidFill>
                  <a:schemeClr val="accent6">
                    <a:lumMod val="75000"/>
                  </a:schemeClr>
                </a:solidFill>
              </a:rPr>
              <a:t>súčasne</a:t>
            </a:r>
            <a:r>
              <a:rPr lang="hu-HU" dirty="0">
                <a:solidFill>
                  <a:schemeClr val="accent6">
                    <a:lumMod val="75000"/>
                  </a:schemeClr>
                </a:solidFill>
              </a:rPr>
              <a:t> v </a:t>
            </a:r>
            <a:r>
              <a:rPr lang="hu-HU" dirty="0" err="1">
                <a:solidFill>
                  <a:schemeClr val="accent6">
                    <a:lumMod val="75000"/>
                  </a:schemeClr>
                </a:solidFill>
              </a:rPr>
              <a:t>komunikačnom</a:t>
            </a:r>
            <a:r>
              <a:rPr lang="hu-HU" dirty="0">
                <a:solidFill>
                  <a:schemeClr val="accent6">
                    <a:lumMod val="75000"/>
                  </a:schemeClr>
                </a:solidFill>
              </a:rPr>
              <a:t> </a:t>
            </a:r>
            <a:r>
              <a:rPr lang="hu-HU" dirty="0" err="1">
                <a:solidFill>
                  <a:schemeClr val="accent6">
                    <a:lumMod val="75000"/>
                  </a:schemeClr>
                </a:solidFill>
              </a:rPr>
              <a:t>priestore</a:t>
            </a:r>
            <a:r>
              <a:rPr lang="hu-HU" dirty="0">
                <a:solidFill>
                  <a:schemeClr val="accent6">
                    <a:lumMod val="75000"/>
                  </a:schemeClr>
                </a:solidFill>
              </a:rPr>
              <a:t>, aj </a:t>
            </a:r>
            <a:r>
              <a:rPr lang="hu-HU" dirty="0" err="1">
                <a:solidFill>
                  <a:schemeClr val="accent6">
                    <a:lumMod val="75000"/>
                  </a:schemeClr>
                </a:solidFill>
              </a:rPr>
              <a:t>keď</a:t>
            </a:r>
            <a:r>
              <a:rPr lang="hu-HU" dirty="0">
                <a:solidFill>
                  <a:schemeClr val="accent6">
                    <a:lumMod val="75000"/>
                  </a:schemeClr>
                </a:solidFill>
              </a:rPr>
              <a:t> </a:t>
            </a:r>
            <a:r>
              <a:rPr lang="hu-HU" dirty="0" err="1">
                <a:solidFill>
                  <a:schemeClr val="accent6">
                    <a:lumMod val="75000"/>
                  </a:schemeClr>
                </a:solidFill>
              </a:rPr>
              <a:t>napríklad</a:t>
            </a:r>
            <a:r>
              <a:rPr lang="hu-HU" dirty="0">
                <a:solidFill>
                  <a:schemeClr val="accent6">
                    <a:lumMod val="75000"/>
                  </a:schemeClr>
                </a:solidFill>
              </a:rPr>
              <a:t> </a:t>
            </a:r>
            <a:r>
              <a:rPr lang="hu-HU" dirty="0" err="1">
                <a:solidFill>
                  <a:schemeClr val="accent6">
                    <a:lumMod val="75000"/>
                  </a:schemeClr>
                </a:solidFill>
              </a:rPr>
              <a:t>čítanie</a:t>
            </a:r>
            <a:r>
              <a:rPr lang="hu-HU" dirty="0">
                <a:solidFill>
                  <a:schemeClr val="accent6">
                    <a:lumMod val="75000"/>
                  </a:schemeClr>
                </a:solidFill>
              </a:rPr>
              <a:t> e-</a:t>
            </a:r>
            <a:r>
              <a:rPr lang="hu-HU" dirty="0" err="1">
                <a:solidFill>
                  <a:schemeClr val="accent6">
                    <a:lumMod val="75000"/>
                  </a:schemeClr>
                </a:solidFill>
              </a:rPr>
              <a:t>mailov</a:t>
            </a:r>
            <a:r>
              <a:rPr lang="hu-HU" dirty="0">
                <a:solidFill>
                  <a:schemeClr val="accent6">
                    <a:lumMod val="75000"/>
                  </a:schemeClr>
                </a:solidFill>
              </a:rPr>
              <a:t> na </a:t>
            </a:r>
            <a:r>
              <a:rPr lang="hu-HU" dirty="0" err="1">
                <a:solidFill>
                  <a:schemeClr val="accent6">
                    <a:lumMod val="75000"/>
                  </a:schemeClr>
                </a:solidFill>
              </a:rPr>
              <a:t>dnešných</a:t>
            </a:r>
            <a:r>
              <a:rPr lang="hu-HU" dirty="0">
                <a:solidFill>
                  <a:schemeClr val="accent6">
                    <a:lumMod val="75000"/>
                  </a:schemeClr>
                </a:solidFill>
              </a:rPr>
              <a:t> </a:t>
            </a:r>
            <a:r>
              <a:rPr lang="hu-HU" dirty="0" err="1">
                <a:solidFill>
                  <a:schemeClr val="accent6">
                    <a:lumMod val="75000"/>
                  </a:schemeClr>
                </a:solidFill>
              </a:rPr>
              <a:t>smartfónoch</a:t>
            </a:r>
            <a:r>
              <a:rPr lang="hu-HU" dirty="0">
                <a:solidFill>
                  <a:schemeClr val="accent6">
                    <a:lumMod val="75000"/>
                  </a:schemeClr>
                </a:solidFill>
              </a:rPr>
              <a:t> a </a:t>
            </a:r>
            <a:r>
              <a:rPr lang="hu-HU" dirty="0" err="1">
                <a:solidFill>
                  <a:schemeClr val="accent6">
                    <a:lumMod val="75000"/>
                  </a:schemeClr>
                </a:solidFill>
              </a:rPr>
              <a:t>zvyšujúci</a:t>
            </a:r>
            <a:r>
              <a:rPr lang="hu-HU" dirty="0">
                <a:solidFill>
                  <a:schemeClr val="accent6">
                    <a:lumMod val="75000"/>
                  </a:schemeClr>
                </a:solidFill>
              </a:rPr>
              <a:t> </a:t>
            </a:r>
            <a:r>
              <a:rPr lang="hu-HU" dirty="0" err="1">
                <a:solidFill>
                  <a:schemeClr val="accent6">
                    <a:lumMod val="75000"/>
                  </a:schemeClr>
                </a:solidFill>
              </a:rPr>
              <a:t>sa</a:t>
            </a:r>
            <a:r>
              <a:rPr lang="hu-HU" dirty="0">
                <a:solidFill>
                  <a:schemeClr val="accent6">
                    <a:lumMod val="75000"/>
                  </a:schemeClr>
                </a:solidFill>
              </a:rPr>
              <a:t> </a:t>
            </a:r>
            <a:r>
              <a:rPr lang="hu-HU" dirty="0" err="1">
                <a:solidFill>
                  <a:schemeClr val="accent6">
                    <a:lumMod val="75000"/>
                  </a:schemeClr>
                </a:solidFill>
              </a:rPr>
              <a:t>čas</a:t>
            </a:r>
            <a:r>
              <a:rPr lang="hu-HU" dirty="0">
                <a:solidFill>
                  <a:schemeClr val="accent6">
                    <a:lumMod val="75000"/>
                  </a:schemeClr>
                </a:solidFill>
              </a:rPr>
              <a:t> </a:t>
            </a:r>
            <a:r>
              <a:rPr lang="hu-HU" dirty="0" err="1">
                <a:solidFill>
                  <a:schemeClr val="accent6">
                    <a:lumMod val="75000"/>
                  </a:schemeClr>
                </a:solidFill>
              </a:rPr>
              <a:t>strávený</a:t>
            </a:r>
            <a:r>
              <a:rPr lang="hu-HU" dirty="0">
                <a:solidFill>
                  <a:schemeClr val="accent6">
                    <a:lumMod val="75000"/>
                  </a:schemeClr>
                </a:solidFill>
              </a:rPr>
              <a:t> </a:t>
            </a:r>
            <a:r>
              <a:rPr lang="hu-HU" dirty="0" err="1">
                <a:solidFill>
                  <a:schemeClr val="accent6">
                    <a:lumMod val="75000"/>
                  </a:schemeClr>
                </a:solidFill>
              </a:rPr>
              <a:t>pred</a:t>
            </a:r>
            <a:r>
              <a:rPr lang="hu-HU" dirty="0">
                <a:solidFill>
                  <a:schemeClr val="accent6">
                    <a:lumMod val="75000"/>
                  </a:schemeClr>
                </a:solidFill>
              </a:rPr>
              <a:t> </a:t>
            </a:r>
            <a:r>
              <a:rPr lang="hu-HU" dirty="0" err="1">
                <a:solidFill>
                  <a:schemeClr val="accent6">
                    <a:lumMod val="75000"/>
                  </a:schemeClr>
                </a:solidFill>
              </a:rPr>
              <a:t>počítačmi</a:t>
            </a:r>
            <a:r>
              <a:rPr lang="hu-HU" dirty="0">
                <a:solidFill>
                  <a:schemeClr val="accent6">
                    <a:lumMod val="75000"/>
                  </a:schemeClr>
                </a:solidFill>
              </a:rPr>
              <a:t> a </a:t>
            </a:r>
            <a:r>
              <a:rPr lang="hu-HU" dirty="0" err="1">
                <a:solidFill>
                  <a:schemeClr val="accent6">
                    <a:lumMod val="75000"/>
                  </a:schemeClr>
                </a:solidFill>
              </a:rPr>
              <a:t>digitálnymi</a:t>
            </a:r>
            <a:r>
              <a:rPr lang="hu-HU" dirty="0">
                <a:solidFill>
                  <a:schemeClr val="accent6">
                    <a:lumMod val="75000"/>
                  </a:schemeClr>
                </a:solidFill>
              </a:rPr>
              <a:t> </a:t>
            </a:r>
            <a:r>
              <a:rPr lang="hu-HU" dirty="0" err="1">
                <a:solidFill>
                  <a:schemeClr val="accent6">
                    <a:lumMod val="75000"/>
                  </a:schemeClr>
                </a:solidFill>
              </a:rPr>
              <a:t>zariadeniami</a:t>
            </a:r>
            <a:r>
              <a:rPr lang="hu-HU" dirty="0">
                <a:solidFill>
                  <a:schemeClr val="accent6">
                    <a:lumMod val="75000"/>
                  </a:schemeClr>
                </a:solidFill>
              </a:rPr>
              <a:t> </a:t>
            </a:r>
            <a:r>
              <a:rPr lang="hu-HU" dirty="0" err="1">
                <a:solidFill>
                  <a:schemeClr val="accent6">
                    <a:lumMod val="75000"/>
                  </a:schemeClr>
                </a:solidFill>
              </a:rPr>
              <a:t>nám</a:t>
            </a:r>
            <a:r>
              <a:rPr lang="hu-HU" dirty="0">
                <a:solidFill>
                  <a:schemeClr val="accent6">
                    <a:lumMod val="75000"/>
                  </a:schemeClr>
                </a:solidFill>
              </a:rPr>
              <a:t> </a:t>
            </a:r>
            <a:r>
              <a:rPr lang="hu-HU" dirty="0" err="1">
                <a:solidFill>
                  <a:schemeClr val="accent6">
                    <a:lumMod val="75000"/>
                  </a:schemeClr>
                </a:solidFill>
              </a:rPr>
              <a:t>umožňujú</a:t>
            </a:r>
            <a:r>
              <a:rPr lang="hu-HU" dirty="0">
                <a:solidFill>
                  <a:schemeClr val="accent6">
                    <a:lumMod val="75000"/>
                  </a:schemeClr>
                </a:solidFill>
              </a:rPr>
              <a:t> </a:t>
            </a:r>
            <a:r>
              <a:rPr lang="hu-HU" dirty="0" err="1">
                <a:solidFill>
                  <a:schemeClr val="accent6">
                    <a:lumMod val="75000"/>
                  </a:schemeClr>
                </a:solidFill>
              </a:rPr>
              <a:t>čítať</a:t>
            </a:r>
            <a:r>
              <a:rPr lang="hu-HU" dirty="0">
                <a:solidFill>
                  <a:schemeClr val="accent6">
                    <a:lumMod val="75000"/>
                  </a:schemeClr>
                </a:solidFill>
              </a:rPr>
              <a:t> </a:t>
            </a:r>
            <a:r>
              <a:rPr lang="hu-HU" dirty="0" err="1">
                <a:solidFill>
                  <a:schemeClr val="accent6">
                    <a:lumMod val="75000"/>
                  </a:schemeClr>
                </a:solidFill>
              </a:rPr>
              <a:t>poštu</a:t>
            </a:r>
            <a:r>
              <a:rPr lang="hu-HU" dirty="0">
                <a:solidFill>
                  <a:schemeClr val="accent6">
                    <a:lumMod val="75000"/>
                  </a:schemeClr>
                </a:solidFill>
              </a:rPr>
              <a:t> na </a:t>
            </a:r>
            <a:r>
              <a:rPr lang="hu-HU" dirty="0" err="1">
                <a:solidFill>
                  <a:schemeClr val="accent6">
                    <a:lumMod val="75000"/>
                  </a:schemeClr>
                </a:solidFill>
              </a:rPr>
              <a:t>zariadeniach</a:t>
            </a:r>
            <a:endParaRPr lang="en-GB" sz="2000" dirty="0">
              <a:solidFill>
                <a:schemeClr val="accent6">
                  <a:lumMod val="75000"/>
                </a:schemeClr>
              </a:solidFill>
            </a:endParaRPr>
          </a:p>
        </p:txBody>
      </p:sp>
      <p:pic>
        <p:nvPicPr>
          <p:cNvPr id="4" name="Picture 3">
            <a:extLst>
              <a:ext uri="{FF2B5EF4-FFF2-40B4-BE49-F238E27FC236}">
                <a16:creationId xmlns:a16="http://schemas.microsoft.com/office/drawing/2014/main" xmlns="" id="{B381C8F1-5FC2-46D8-9246-69FB639275F6}"/>
              </a:ext>
            </a:extLst>
          </p:cNvPr>
          <p:cNvPicPr>
            <a:picLocks noChangeAspect="1"/>
          </p:cNvPicPr>
          <p:nvPr/>
        </p:nvPicPr>
        <p:blipFill>
          <a:blip r:embed="rId2"/>
          <a:stretch>
            <a:fillRect/>
          </a:stretch>
        </p:blipFill>
        <p:spPr>
          <a:xfrm>
            <a:off x="5938788" y="13140"/>
            <a:ext cx="6253212" cy="1657101"/>
          </a:xfrm>
          <a:prstGeom prst="rect">
            <a:avLst/>
          </a:prstGeom>
        </p:spPr>
      </p:pic>
      <p:pic>
        <p:nvPicPr>
          <p:cNvPr id="5" name="Picture 4">
            <a:extLst>
              <a:ext uri="{FF2B5EF4-FFF2-40B4-BE49-F238E27FC236}">
                <a16:creationId xmlns:a16="http://schemas.microsoft.com/office/drawing/2014/main" xmlns="" id="{615A7B43-42FF-472C-8760-7E2058F55C6F}"/>
              </a:ext>
            </a:extLst>
          </p:cNvPr>
          <p:cNvPicPr>
            <a:picLocks noChangeAspect="1"/>
          </p:cNvPicPr>
          <p:nvPr/>
        </p:nvPicPr>
        <p:blipFill>
          <a:blip r:embed="rId3"/>
          <a:stretch>
            <a:fillRect/>
          </a:stretch>
        </p:blipFill>
        <p:spPr>
          <a:xfrm>
            <a:off x="1970588" y="83479"/>
            <a:ext cx="3742006" cy="931667"/>
          </a:xfrm>
          <a:prstGeom prst="rect">
            <a:avLst/>
          </a:prstGeom>
        </p:spPr>
      </p:pic>
    </p:spTree>
    <p:extLst>
      <p:ext uri="{BB962C8B-B14F-4D97-AF65-F5344CB8AC3E}">
        <p14:creationId xmlns:p14="http://schemas.microsoft.com/office/powerpoint/2010/main" val="3849187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25EFBD2E-1CBA-4603-A3D6-F74E9B6C5E6F}"/>
              </a:ext>
            </a:extLst>
          </p:cNvPr>
          <p:cNvPicPr>
            <a:picLocks noChangeAspect="1"/>
          </p:cNvPicPr>
          <p:nvPr/>
        </p:nvPicPr>
        <p:blipFill rotWithShape="1">
          <a:blip r:embed="rId2">
            <a:alphaModFix amt="35000"/>
          </a:blip>
          <a:srcRect t="7773" r="1" b="7988"/>
          <a:stretch/>
        </p:blipFill>
        <p:spPr>
          <a:xfrm>
            <a:off x="0" y="0"/>
            <a:ext cx="12196243" cy="6133504"/>
          </a:xfrm>
          <a:prstGeom prst="rect">
            <a:avLst/>
          </a:prstGeom>
        </p:spPr>
      </p:pic>
      <p:sp>
        <p:nvSpPr>
          <p:cNvPr id="2" name="Title 1">
            <a:extLst>
              <a:ext uri="{FF2B5EF4-FFF2-40B4-BE49-F238E27FC236}">
                <a16:creationId xmlns:a16="http://schemas.microsoft.com/office/drawing/2014/main" xmlns="" id="{53821584-C6F4-40D4-A878-1BA61F045138}"/>
              </a:ext>
            </a:extLst>
          </p:cNvPr>
          <p:cNvSpPr>
            <a:spLocks noGrp="1"/>
          </p:cNvSpPr>
          <p:nvPr>
            <p:ph type="title"/>
          </p:nvPr>
        </p:nvSpPr>
        <p:spPr>
          <a:xfrm>
            <a:off x="643467" y="196947"/>
            <a:ext cx="5068016" cy="1515495"/>
          </a:xfrm>
        </p:spPr>
        <p:txBody>
          <a:bodyPr>
            <a:normAutofit/>
          </a:bodyPr>
          <a:lstStyle/>
          <a:p>
            <a:r>
              <a:rPr lang="hu-HU" sz="2400" b="1" dirty="0">
                <a:solidFill>
                  <a:schemeClr val="accent6">
                    <a:lumMod val="75000"/>
                  </a:schemeClr>
                </a:solidFill>
              </a:rPr>
              <a:t>Azonnali, közvetlen üzenetküldés</a:t>
            </a:r>
            <a:br>
              <a:rPr lang="hu-HU" sz="2400" b="1" dirty="0">
                <a:solidFill>
                  <a:schemeClr val="accent6">
                    <a:lumMod val="75000"/>
                  </a:schemeClr>
                </a:solidFill>
              </a:rPr>
            </a:br>
            <a:r>
              <a:rPr lang="hu-HU" sz="2400" i="1" dirty="0" err="1">
                <a:solidFill>
                  <a:schemeClr val="accent6">
                    <a:lumMod val="75000"/>
                  </a:schemeClr>
                </a:solidFill>
              </a:rPr>
              <a:t>Okamžité</a:t>
            </a:r>
            <a:r>
              <a:rPr lang="hu-HU" sz="2400" i="1" dirty="0">
                <a:solidFill>
                  <a:schemeClr val="accent6">
                    <a:lumMod val="75000"/>
                  </a:schemeClr>
                </a:solidFill>
              </a:rPr>
              <a:t> </a:t>
            </a:r>
            <a:r>
              <a:rPr lang="hu-HU" sz="2400" i="1" dirty="0" err="1">
                <a:solidFill>
                  <a:schemeClr val="accent6">
                    <a:lumMod val="75000"/>
                  </a:schemeClr>
                </a:solidFill>
              </a:rPr>
              <a:t>priame</a:t>
            </a:r>
            <a:r>
              <a:rPr lang="hu-HU" sz="2400" i="1" dirty="0">
                <a:solidFill>
                  <a:schemeClr val="accent6">
                    <a:lumMod val="75000"/>
                  </a:schemeClr>
                </a:solidFill>
              </a:rPr>
              <a:t> </a:t>
            </a:r>
            <a:r>
              <a:rPr lang="hu-HU" sz="2400" i="1" dirty="0" err="1">
                <a:solidFill>
                  <a:schemeClr val="accent6">
                    <a:lumMod val="75000"/>
                  </a:schemeClr>
                </a:solidFill>
              </a:rPr>
              <a:t>správy</a:t>
            </a:r>
            <a:r>
              <a:rPr lang="hu-HU" sz="2400" b="1" dirty="0">
                <a:solidFill>
                  <a:schemeClr val="accent6">
                    <a:lumMod val="75000"/>
                  </a:schemeClr>
                </a:solidFill>
              </a:rPr>
              <a:t/>
            </a:r>
            <a:br>
              <a:rPr lang="hu-HU" sz="2400" b="1" dirty="0">
                <a:solidFill>
                  <a:schemeClr val="accent6">
                    <a:lumMod val="75000"/>
                  </a:schemeClr>
                </a:solidFill>
              </a:rPr>
            </a:br>
            <a:endParaRPr lang="en-GB" sz="2400" dirty="0">
              <a:solidFill>
                <a:schemeClr val="accent6">
                  <a:lumMod val="75000"/>
                </a:schemeClr>
              </a:solidFill>
            </a:endParaRPr>
          </a:p>
        </p:txBody>
      </p:sp>
      <p:sp>
        <p:nvSpPr>
          <p:cNvPr id="4" name="Tartalom helye 3">
            <a:extLst>
              <a:ext uri="{FF2B5EF4-FFF2-40B4-BE49-F238E27FC236}">
                <a16:creationId xmlns:a16="http://schemas.microsoft.com/office/drawing/2014/main" xmlns="" id="{B2E1F2AB-B1C2-48EF-9BC6-632A5907CA10}"/>
              </a:ext>
            </a:extLst>
          </p:cNvPr>
          <p:cNvSpPr>
            <a:spLocks noGrp="1"/>
          </p:cNvSpPr>
          <p:nvPr>
            <p:ph idx="1"/>
          </p:nvPr>
        </p:nvSpPr>
        <p:spPr>
          <a:xfrm>
            <a:off x="253218" y="1867179"/>
            <a:ext cx="11802793" cy="4111589"/>
          </a:xfrm>
        </p:spPr>
        <p:txBody>
          <a:bodyPr>
            <a:noAutofit/>
          </a:bodyPr>
          <a:lstStyle/>
          <a:p>
            <a:r>
              <a:rPr lang="hu-HU" sz="1800" dirty="0"/>
              <a:t>Az azonnali, közvetlen üzenetküldő szolgáltatások (instant </a:t>
            </a:r>
            <a:r>
              <a:rPr lang="hu-HU" sz="1800" dirty="0" err="1"/>
              <a:t>messaging</a:t>
            </a:r>
            <a:r>
              <a:rPr lang="hu-HU" sz="1800" dirty="0"/>
              <a:t> és chat, pl. </a:t>
            </a:r>
            <a:r>
              <a:rPr lang="hu-HU" sz="1800" dirty="0">
                <a:hlinkClick r:id="rId3"/>
              </a:rPr>
              <a:t>Messenger</a:t>
            </a:r>
            <a:r>
              <a:rPr lang="hu-HU" sz="1800" dirty="0"/>
              <a:t>, </a:t>
            </a:r>
            <a:r>
              <a:rPr lang="hu-HU" sz="1800" dirty="0">
                <a:hlinkClick r:id="rId4"/>
              </a:rPr>
              <a:t>Google </a:t>
            </a:r>
            <a:r>
              <a:rPr lang="hu-HU" sz="1800" dirty="0" err="1">
                <a:hlinkClick r:id="rId4"/>
              </a:rPr>
              <a:t>Hangouts</a:t>
            </a:r>
            <a:r>
              <a:rPr lang="hu-HU" sz="1800" dirty="0"/>
              <a:t>) megoldásoknál a kommunikáció alapvetően szinkrón kommunikáció, vagyis az információ feladója és befogadója időben közel azonos helyzetben van. Ez az online kommunikációs forma jellemzően az úgynevezett digitális nemzedék tagjainak kedvelt megoldása. Az azonnali üzenetküldő szolgáltatások keretében az információ feladása és befogadása között, viszonylag kevés idő telik el. Ezek a megoldások nem csupán szövegalapú információkat képesek közvetíteni, de mégis leginkább a szövegalapú információáramlás jellemző ebben az esetben is, akárcsak az e-mailnél láthattuk.</a:t>
            </a:r>
          </a:p>
          <a:p>
            <a:endParaRPr lang="hu-HU" sz="1800" dirty="0"/>
          </a:p>
          <a:p>
            <a:r>
              <a:rPr lang="hu-HU" sz="1800" dirty="0"/>
              <a:t>V </a:t>
            </a:r>
            <a:r>
              <a:rPr lang="hu-HU" sz="1800" dirty="0" err="1"/>
              <a:t>prípade</a:t>
            </a:r>
            <a:r>
              <a:rPr lang="hu-HU" sz="1800" dirty="0"/>
              <a:t> </a:t>
            </a:r>
            <a:r>
              <a:rPr lang="hu-HU" sz="1800" dirty="0" err="1"/>
              <a:t>služieb</a:t>
            </a:r>
            <a:r>
              <a:rPr lang="hu-HU" sz="1800" dirty="0"/>
              <a:t> </a:t>
            </a:r>
            <a:r>
              <a:rPr lang="hu-HU" sz="1800" dirty="0" err="1"/>
              <a:t>okamžitých</a:t>
            </a:r>
            <a:r>
              <a:rPr lang="hu-HU" sz="1800" dirty="0"/>
              <a:t> </a:t>
            </a:r>
            <a:r>
              <a:rPr lang="hu-HU" sz="1800" dirty="0" err="1"/>
              <a:t>správ</a:t>
            </a:r>
            <a:r>
              <a:rPr lang="hu-HU" sz="1800" dirty="0"/>
              <a:t> a </a:t>
            </a:r>
            <a:r>
              <a:rPr lang="hu-HU" sz="1800" dirty="0" err="1"/>
              <a:t>služieb</a:t>
            </a:r>
            <a:r>
              <a:rPr lang="hu-HU" sz="1800" dirty="0"/>
              <a:t> </a:t>
            </a:r>
            <a:r>
              <a:rPr lang="hu-HU" sz="1800" dirty="0" err="1"/>
              <a:t>okamžitých</a:t>
            </a:r>
            <a:r>
              <a:rPr lang="hu-HU" sz="1800" dirty="0"/>
              <a:t> </a:t>
            </a:r>
            <a:r>
              <a:rPr lang="hu-HU" sz="1800" dirty="0" err="1"/>
              <a:t>správ</a:t>
            </a:r>
            <a:r>
              <a:rPr lang="hu-HU" sz="1800" dirty="0"/>
              <a:t> (</a:t>
            </a:r>
            <a:r>
              <a:rPr lang="hu-HU" sz="1800" dirty="0" err="1"/>
              <a:t>napr</a:t>
            </a:r>
            <a:r>
              <a:rPr lang="hu-HU" sz="1800" dirty="0"/>
              <a:t>. Messenger, Google </a:t>
            </a:r>
            <a:r>
              <a:rPr lang="hu-HU" sz="1800" dirty="0" err="1"/>
              <a:t>Hangouts</a:t>
            </a:r>
            <a:r>
              <a:rPr lang="hu-HU" sz="1800" dirty="0"/>
              <a:t>) je </a:t>
            </a:r>
            <a:r>
              <a:rPr lang="hu-HU" sz="1800" dirty="0" err="1"/>
              <a:t>komunikácia</a:t>
            </a:r>
            <a:r>
              <a:rPr lang="hu-HU" sz="1800" dirty="0"/>
              <a:t> v </a:t>
            </a:r>
            <a:r>
              <a:rPr lang="hu-HU" sz="1800" dirty="0" err="1"/>
              <a:t>zásade</a:t>
            </a:r>
            <a:r>
              <a:rPr lang="hu-HU" sz="1800" dirty="0"/>
              <a:t> </a:t>
            </a:r>
            <a:r>
              <a:rPr lang="hu-HU" sz="1800" dirty="0" err="1"/>
              <a:t>synchrónna</a:t>
            </a:r>
            <a:r>
              <a:rPr lang="hu-HU" sz="1800" dirty="0"/>
              <a:t>, </a:t>
            </a:r>
            <a:r>
              <a:rPr lang="hu-HU" sz="1800" dirty="0" err="1"/>
              <a:t>to</a:t>
            </a:r>
            <a:r>
              <a:rPr lang="hu-HU" sz="1800" dirty="0"/>
              <a:t> </a:t>
            </a:r>
            <a:r>
              <a:rPr lang="hu-HU" sz="1800" dirty="0" err="1"/>
              <a:t>znamená</a:t>
            </a:r>
            <a:r>
              <a:rPr lang="hu-HU" sz="1800" dirty="0"/>
              <a:t>, </a:t>
            </a:r>
            <a:r>
              <a:rPr lang="hu-HU" sz="1800" dirty="0" err="1"/>
              <a:t>že</a:t>
            </a:r>
            <a:r>
              <a:rPr lang="hu-HU" sz="1800" dirty="0"/>
              <a:t> </a:t>
            </a:r>
            <a:r>
              <a:rPr lang="hu-HU" sz="1800" dirty="0" err="1"/>
              <a:t>odosielateľ</a:t>
            </a:r>
            <a:r>
              <a:rPr lang="hu-HU" sz="1800" dirty="0"/>
              <a:t> a </a:t>
            </a:r>
            <a:r>
              <a:rPr lang="hu-HU" sz="1800" dirty="0" err="1"/>
              <a:t>príjemca</a:t>
            </a:r>
            <a:r>
              <a:rPr lang="hu-HU" sz="1800" dirty="0"/>
              <a:t> </a:t>
            </a:r>
            <a:r>
              <a:rPr lang="hu-HU" sz="1800" dirty="0" err="1"/>
              <a:t>informácií</a:t>
            </a:r>
            <a:r>
              <a:rPr lang="hu-HU" sz="1800" dirty="0"/>
              <a:t> </a:t>
            </a:r>
            <a:r>
              <a:rPr lang="hu-HU" sz="1800" dirty="0" err="1"/>
              <a:t>sú</a:t>
            </a:r>
            <a:r>
              <a:rPr lang="hu-HU" sz="1800" dirty="0"/>
              <a:t> v </a:t>
            </a:r>
            <a:r>
              <a:rPr lang="hu-HU" sz="1800" dirty="0" err="1"/>
              <a:t>čase</a:t>
            </a:r>
            <a:r>
              <a:rPr lang="hu-HU" sz="1800" dirty="0"/>
              <a:t> </a:t>
            </a:r>
            <a:r>
              <a:rPr lang="hu-HU" sz="1800" dirty="0" err="1"/>
              <a:t>takmer</a:t>
            </a:r>
            <a:r>
              <a:rPr lang="hu-HU" sz="1800" dirty="0"/>
              <a:t> na </a:t>
            </a:r>
            <a:r>
              <a:rPr lang="hu-HU" sz="1800" dirty="0" err="1"/>
              <a:t>rovnakej</a:t>
            </a:r>
            <a:r>
              <a:rPr lang="hu-HU" sz="1800" dirty="0"/>
              <a:t> </a:t>
            </a:r>
            <a:r>
              <a:rPr lang="hu-HU" sz="1800" dirty="0" err="1"/>
              <a:t>pozícii</a:t>
            </a:r>
            <a:r>
              <a:rPr lang="hu-HU" sz="1800" dirty="0"/>
              <a:t>. </a:t>
            </a:r>
            <a:r>
              <a:rPr lang="hu-HU" sz="1800" dirty="0" err="1"/>
              <a:t>Táto</a:t>
            </a:r>
            <a:r>
              <a:rPr lang="hu-HU" sz="1800" dirty="0"/>
              <a:t> forma online </a:t>
            </a:r>
            <a:r>
              <a:rPr lang="hu-HU" sz="1800" dirty="0" err="1"/>
              <a:t>komunikácie</a:t>
            </a:r>
            <a:r>
              <a:rPr lang="hu-HU" sz="1800" dirty="0"/>
              <a:t> je </a:t>
            </a:r>
            <a:r>
              <a:rPr lang="hu-HU" sz="1800" dirty="0" err="1"/>
              <a:t>zvyčajne</a:t>
            </a:r>
            <a:r>
              <a:rPr lang="hu-HU" sz="1800" dirty="0"/>
              <a:t> </a:t>
            </a:r>
            <a:r>
              <a:rPr lang="hu-HU" sz="1800" dirty="0" err="1"/>
              <a:t>preferovaným</a:t>
            </a:r>
            <a:r>
              <a:rPr lang="hu-HU" sz="1800" dirty="0"/>
              <a:t> </a:t>
            </a:r>
            <a:r>
              <a:rPr lang="hu-HU" sz="1800" dirty="0" err="1"/>
              <a:t>riešením</a:t>
            </a:r>
            <a:r>
              <a:rPr lang="hu-HU" sz="1800" dirty="0"/>
              <a:t> </a:t>
            </a:r>
            <a:r>
              <a:rPr lang="hu-HU" sz="1800" dirty="0" err="1"/>
              <a:t>pre</a:t>
            </a:r>
            <a:r>
              <a:rPr lang="hu-HU" sz="1800" dirty="0"/>
              <a:t> </a:t>
            </a:r>
            <a:r>
              <a:rPr lang="hu-HU" sz="1800" dirty="0" err="1"/>
              <a:t>členov</a:t>
            </a:r>
            <a:r>
              <a:rPr lang="hu-HU" sz="1800" dirty="0"/>
              <a:t> </a:t>
            </a:r>
            <a:r>
              <a:rPr lang="hu-HU" sz="1800" dirty="0" err="1"/>
              <a:t>takzvanej</a:t>
            </a:r>
            <a:r>
              <a:rPr lang="hu-HU" sz="1800" dirty="0"/>
              <a:t> </a:t>
            </a:r>
            <a:r>
              <a:rPr lang="hu-HU" sz="1800" dirty="0" err="1"/>
              <a:t>digitálnej</a:t>
            </a:r>
            <a:r>
              <a:rPr lang="hu-HU" sz="1800" dirty="0"/>
              <a:t> </a:t>
            </a:r>
            <a:r>
              <a:rPr lang="hu-HU" sz="1800" dirty="0" err="1"/>
              <a:t>generácie</a:t>
            </a:r>
            <a:r>
              <a:rPr lang="hu-HU" sz="1800" dirty="0"/>
              <a:t>.  V </a:t>
            </a:r>
            <a:r>
              <a:rPr lang="hu-HU" sz="1800" dirty="0" err="1"/>
              <a:t>prípade</a:t>
            </a:r>
            <a:r>
              <a:rPr lang="hu-HU" sz="1800" dirty="0"/>
              <a:t> </a:t>
            </a:r>
            <a:r>
              <a:rPr lang="hu-HU" sz="1800" dirty="0" err="1"/>
              <a:t>služieb</a:t>
            </a:r>
            <a:r>
              <a:rPr lang="hu-HU" sz="1800" dirty="0"/>
              <a:t> </a:t>
            </a:r>
            <a:r>
              <a:rPr lang="hu-HU" sz="1800" dirty="0" err="1"/>
              <a:t>okamžitých</a:t>
            </a:r>
            <a:r>
              <a:rPr lang="hu-HU" sz="1800" dirty="0"/>
              <a:t> </a:t>
            </a:r>
            <a:r>
              <a:rPr lang="hu-HU" sz="1800" dirty="0" err="1"/>
              <a:t>správ</a:t>
            </a:r>
            <a:r>
              <a:rPr lang="hu-HU" sz="1800" dirty="0"/>
              <a:t> </a:t>
            </a:r>
            <a:r>
              <a:rPr lang="hu-HU" sz="1800" dirty="0" err="1"/>
              <a:t>uplynie</a:t>
            </a:r>
            <a:r>
              <a:rPr lang="hu-HU" sz="1800" dirty="0"/>
              <a:t> </a:t>
            </a:r>
            <a:r>
              <a:rPr lang="hu-HU" sz="1800" dirty="0" err="1"/>
              <a:t>medzi</a:t>
            </a:r>
            <a:r>
              <a:rPr lang="hu-HU" sz="1800" dirty="0"/>
              <a:t> </a:t>
            </a:r>
            <a:r>
              <a:rPr lang="hu-HU" sz="1800" dirty="0" err="1"/>
              <a:t>odoslaním</a:t>
            </a:r>
            <a:r>
              <a:rPr lang="hu-HU" sz="1800" dirty="0"/>
              <a:t> a </a:t>
            </a:r>
            <a:r>
              <a:rPr lang="hu-HU" sz="1800" dirty="0" err="1"/>
              <a:t>prijatím</a:t>
            </a:r>
            <a:r>
              <a:rPr lang="hu-HU" sz="1800" dirty="0"/>
              <a:t> </a:t>
            </a:r>
            <a:r>
              <a:rPr lang="hu-HU" sz="1800" dirty="0" err="1"/>
              <a:t>informácií</a:t>
            </a:r>
            <a:r>
              <a:rPr lang="hu-HU" sz="1800" dirty="0"/>
              <a:t> </a:t>
            </a:r>
            <a:r>
              <a:rPr lang="hu-HU" sz="1800" dirty="0" err="1"/>
              <a:t>relatívne</a:t>
            </a:r>
            <a:r>
              <a:rPr lang="hu-HU" sz="1800" dirty="0"/>
              <a:t> </a:t>
            </a:r>
            <a:r>
              <a:rPr lang="hu-HU" sz="1800" dirty="0" err="1"/>
              <a:t>málo</a:t>
            </a:r>
            <a:r>
              <a:rPr lang="hu-HU" sz="1800" dirty="0"/>
              <a:t> </a:t>
            </a:r>
            <a:r>
              <a:rPr lang="hu-HU" sz="1800" dirty="0" err="1"/>
              <a:t>času</a:t>
            </a:r>
            <a:r>
              <a:rPr lang="hu-HU" sz="1800" dirty="0"/>
              <a:t>. </a:t>
            </a:r>
            <a:r>
              <a:rPr lang="hu-HU" sz="1800" dirty="0" err="1"/>
              <a:t>Nielen</a:t>
            </a:r>
            <a:r>
              <a:rPr lang="hu-HU" sz="1800" dirty="0"/>
              <a:t>, </a:t>
            </a:r>
            <a:r>
              <a:rPr lang="hu-HU" sz="1800" dirty="0" err="1"/>
              <a:t>že</a:t>
            </a:r>
            <a:r>
              <a:rPr lang="hu-HU" sz="1800" dirty="0"/>
              <a:t> </a:t>
            </a:r>
            <a:r>
              <a:rPr lang="hu-HU" sz="1800" dirty="0" err="1"/>
              <a:t>sú</a:t>
            </a:r>
            <a:r>
              <a:rPr lang="hu-HU" sz="1800" dirty="0"/>
              <a:t> </a:t>
            </a:r>
            <a:r>
              <a:rPr lang="hu-HU" sz="1800" dirty="0" err="1"/>
              <a:t>tieto</a:t>
            </a:r>
            <a:r>
              <a:rPr lang="hu-HU" sz="1800" dirty="0"/>
              <a:t> </a:t>
            </a:r>
            <a:r>
              <a:rPr lang="hu-HU" sz="1800" dirty="0" err="1"/>
              <a:t>riešenia</a:t>
            </a:r>
            <a:r>
              <a:rPr lang="hu-HU" sz="1800" dirty="0"/>
              <a:t> </a:t>
            </a:r>
            <a:r>
              <a:rPr lang="hu-HU" sz="1800" dirty="0" err="1"/>
              <a:t>schopné</a:t>
            </a:r>
            <a:r>
              <a:rPr lang="hu-HU" sz="1800" dirty="0"/>
              <a:t> </a:t>
            </a:r>
            <a:r>
              <a:rPr lang="hu-HU" sz="1800" dirty="0" err="1"/>
              <a:t>prenášať</a:t>
            </a:r>
            <a:r>
              <a:rPr lang="hu-HU" sz="1800" dirty="0"/>
              <a:t> </a:t>
            </a:r>
            <a:r>
              <a:rPr lang="hu-HU" sz="1800" dirty="0" err="1"/>
              <a:t>textové</a:t>
            </a:r>
            <a:r>
              <a:rPr lang="hu-HU" sz="1800" dirty="0"/>
              <a:t> </a:t>
            </a:r>
            <a:r>
              <a:rPr lang="hu-HU" sz="1800" dirty="0" err="1"/>
              <a:t>informácie</a:t>
            </a:r>
            <a:r>
              <a:rPr lang="hu-HU" sz="1800" dirty="0"/>
              <a:t>, </a:t>
            </a:r>
            <a:r>
              <a:rPr lang="hu-HU" sz="1800" dirty="0" err="1"/>
              <a:t>ale</a:t>
            </a:r>
            <a:r>
              <a:rPr lang="hu-HU" sz="1800" dirty="0"/>
              <a:t> aj v </a:t>
            </a:r>
            <a:r>
              <a:rPr lang="hu-HU" sz="1800" dirty="0" err="1"/>
              <a:t>tomto</a:t>
            </a:r>
            <a:r>
              <a:rPr lang="hu-HU" sz="1800" dirty="0"/>
              <a:t> </a:t>
            </a:r>
            <a:r>
              <a:rPr lang="hu-HU" sz="1800" dirty="0" err="1"/>
              <a:t>prípade</a:t>
            </a:r>
            <a:r>
              <a:rPr lang="hu-HU" sz="1800" dirty="0"/>
              <a:t> je </a:t>
            </a:r>
            <a:r>
              <a:rPr lang="hu-HU" sz="1800" dirty="0" err="1"/>
              <a:t>najbežnejší</a:t>
            </a:r>
            <a:r>
              <a:rPr lang="hu-HU" sz="1800" dirty="0"/>
              <a:t> </a:t>
            </a:r>
            <a:r>
              <a:rPr lang="hu-HU" sz="1800" dirty="0" err="1"/>
              <a:t>textový</a:t>
            </a:r>
            <a:r>
              <a:rPr lang="hu-HU" sz="1800" dirty="0"/>
              <a:t> </a:t>
            </a:r>
            <a:r>
              <a:rPr lang="hu-HU" sz="1800" dirty="0" err="1"/>
              <a:t>informačný</a:t>
            </a:r>
            <a:r>
              <a:rPr lang="hu-HU" sz="1800" dirty="0"/>
              <a:t> tok, </a:t>
            </a:r>
            <a:r>
              <a:rPr lang="hu-HU" sz="1800" dirty="0" err="1"/>
              <a:t>ako</a:t>
            </a:r>
            <a:r>
              <a:rPr lang="hu-HU" sz="1800" dirty="0"/>
              <a:t> </a:t>
            </a:r>
            <a:r>
              <a:rPr lang="hu-HU" sz="1800" dirty="0" err="1"/>
              <a:t>sme</a:t>
            </a:r>
            <a:r>
              <a:rPr lang="hu-HU" sz="1800" dirty="0"/>
              <a:t> </a:t>
            </a:r>
            <a:r>
              <a:rPr lang="hu-HU" sz="1800" dirty="0" err="1"/>
              <a:t>videli</a:t>
            </a:r>
            <a:r>
              <a:rPr lang="hu-HU" sz="1800" dirty="0"/>
              <a:t> u e-</a:t>
            </a:r>
            <a:r>
              <a:rPr lang="hu-HU" sz="1800" dirty="0" err="1"/>
              <a:t>mailov</a:t>
            </a:r>
            <a:r>
              <a:rPr lang="hu-HU" sz="1800" dirty="0"/>
              <a:t>.</a:t>
            </a:r>
          </a:p>
        </p:txBody>
      </p:sp>
      <p:pic>
        <p:nvPicPr>
          <p:cNvPr id="10" name="Picture 3">
            <a:extLst>
              <a:ext uri="{FF2B5EF4-FFF2-40B4-BE49-F238E27FC236}">
                <a16:creationId xmlns:a16="http://schemas.microsoft.com/office/drawing/2014/main" xmlns="" id="{3B002C0B-2EBD-4D96-9036-3AF312C4DCDD}"/>
              </a:ext>
            </a:extLst>
          </p:cNvPr>
          <p:cNvPicPr>
            <a:picLocks noChangeAspect="1"/>
          </p:cNvPicPr>
          <p:nvPr/>
        </p:nvPicPr>
        <p:blipFill>
          <a:blip r:embed="rId5"/>
          <a:stretch>
            <a:fillRect/>
          </a:stretch>
        </p:blipFill>
        <p:spPr>
          <a:xfrm>
            <a:off x="5938788" y="13140"/>
            <a:ext cx="6253212" cy="1657101"/>
          </a:xfrm>
          <a:prstGeom prst="rect">
            <a:avLst/>
          </a:prstGeom>
        </p:spPr>
      </p:pic>
      <p:pic>
        <p:nvPicPr>
          <p:cNvPr id="8" name="Picture 4">
            <a:extLst>
              <a:ext uri="{FF2B5EF4-FFF2-40B4-BE49-F238E27FC236}">
                <a16:creationId xmlns:a16="http://schemas.microsoft.com/office/drawing/2014/main" xmlns="" id="{706B1D05-174E-47EA-8ED1-8EBEF895A2ED}"/>
              </a:ext>
            </a:extLst>
          </p:cNvPr>
          <p:cNvPicPr>
            <a:picLocks noChangeAspect="1"/>
          </p:cNvPicPr>
          <p:nvPr/>
        </p:nvPicPr>
        <p:blipFill>
          <a:blip r:embed="rId6"/>
          <a:stretch>
            <a:fillRect/>
          </a:stretch>
        </p:blipFill>
        <p:spPr>
          <a:xfrm>
            <a:off x="8904626" y="5373632"/>
            <a:ext cx="3221501" cy="802074"/>
          </a:xfrm>
          <a:prstGeom prst="rect">
            <a:avLst/>
          </a:prstGeom>
        </p:spPr>
      </p:pic>
    </p:spTree>
    <p:extLst>
      <p:ext uri="{BB962C8B-B14F-4D97-AF65-F5344CB8AC3E}">
        <p14:creationId xmlns:p14="http://schemas.microsoft.com/office/powerpoint/2010/main" val="3110969590"/>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05BAB8-DACF-441C-AF0C-586F3A90F0C1}"/>
              </a:ext>
            </a:extLst>
          </p:cNvPr>
          <p:cNvSpPr>
            <a:spLocks noGrp="1"/>
          </p:cNvSpPr>
          <p:nvPr>
            <p:ph type="title"/>
          </p:nvPr>
        </p:nvSpPr>
        <p:spPr>
          <a:xfrm>
            <a:off x="267286" y="1646029"/>
            <a:ext cx="11563643" cy="4881379"/>
          </a:xfrm>
          <a:noFill/>
        </p:spPr>
        <p:txBody>
          <a:bodyPr vert="horz" lIns="91440" tIns="45720" rIns="91440" bIns="45720" rtlCol="0" anchor="ctr">
            <a:normAutofit/>
          </a:bodyPr>
          <a:lstStyle/>
          <a:p>
            <a:pPr marL="0" lvl="0" indent="0">
              <a:lnSpc>
                <a:spcPct val="107000"/>
              </a:lnSpc>
              <a:spcAft>
                <a:spcPts val="600"/>
              </a:spcAft>
            </a:pPr>
            <a:r>
              <a:rPr lang="hu-HU" sz="2000" dirty="0"/>
              <a:t>Több szolgáltatás lehetőséget biztosít arra is, hogy a kommunikációban érintett felek számára megjelenítse, hogy az üzenetet fogadó fél mikor volt legutóbb elérhető, vagy éppen az üzenetünk </a:t>
            </a:r>
            <a:r>
              <a:rPr lang="hu-HU" sz="2000" dirty="0" err="1"/>
              <a:t>célbaérkezésekor</a:t>
            </a:r>
            <a:r>
              <a:rPr lang="hu-HU" sz="2000" dirty="0"/>
              <a:t> online elérhető-e. Ez a közvetlen kapcsolat azt is eredményezheti, hogy mivel gyorsan pörögnek az információk a felek között, az információk túláradásához vezethet. </a:t>
            </a:r>
            <a:br>
              <a:rPr lang="hu-HU" sz="2000" dirty="0"/>
            </a:br>
            <a:r>
              <a:rPr lang="hu-HU" sz="2000" dirty="0"/>
              <a:t/>
            </a:r>
            <a:br>
              <a:rPr lang="hu-HU" sz="2000" dirty="0"/>
            </a:br>
            <a:r>
              <a:rPr lang="hu-HU" sz="2000" dirty="0" err="1">
                <a:solidFill>
                  <a:schemeClr val="bg2">
                    <a:lumMod val="60000"/>
                    <a:lumOff val="40000"/>
                  </a:schemeClr>
                </a:solidFill>
              </a:rPr>
              <a:t>Niekoľko</a:t>
            </a:r>
            <a:r>
              <a:rPr lang="hu-HU" sz="2000" dirty="0">
                <a:solidFill>
                  <a:schemeClr val="bg2">
                    <a:lumMod val="60000"/>
                    <a:lumOff val="40000"/>
                  </a:schemeClr>
                </a:solidFill>
              </a:rPr>
              <a:t> </a:t>
            </a:r>
            <a:r>
              <a:rPr lang="hu-HU" sz="2000" dirty="0" err="1">
                <a:solidFill>
                  <a:schemeClr val="bg2">
                    <a:lumMod val="60000"/>
                    <a:lumOff val="40000"/>
                  </a:schemeClr>
                </a:solidFill>
              </a:rPr>
              <a:t>služieb</a:t>
            </a:r>
            <a:r>
              <a:rPr lang="hu-HU" sz="2000" dirty="0">
                <a:solidFill>
                  <a:schemeClr val="bg2">
                    <a:lumMod val="60000"/>
                    <a:lumOff val="40000"/>
                  </a:schemeClr>
                </a:solidFill>
              </a:rPr>
              <a:t> vám </a:t>
            </a:r>
            <a:r>
              <a:rPr lang="hu-HU" sz="2000" dirty="0" err="1">
                <a:solidFill>
                  <a:schemeClr val="bg2">
                    <a:lumMod val="60000"/>
                    <a:lumOff val="40000"/>
                  </a:schemeClr>
                </a:solidFill>
              </a:rPr>
              <a:t>tiež</a:t>
            </a:r>
            <a:r>
              <a:rPr lang="hu-HU" sz="2000" dirty="0">
                <a:solidFill>
                  <a:schemeClr val="bg2">
                    <a:lumMod val="60000"/>
                    <a:lumOff val="40000"/>
                  </a:schemeClr>
                </a:solidFill>
              </a:rPr>
              <a:t> </a:t>
            </a:r>
            <a:r>
              <a:rPr lang="hu-HU" sz="2000" dirty="0" err="1">
                <a:solidFill>
                  <a:schemeClr val="bg2">
                    <a:lumMod val="60000"/>
                    <a:lumOff val="40000"/>
                  </a:schemeClr>
                </a:solidFill>
              </a:rPr>
              <a:t>umožňuje</a:t>
            </a:r>
            <a:r>
              <a:rPr lang="hu-HU" sz="2000" dirty="0">
                <a:solidFill>
                  <a:schemeClr val="bg2">
                    <a:lumMod val="60000"/>
                    <a:lumOff val="40000"/>
                  </a:schemeClr>
                </a:solidFill>
              </a:rPr>
              <a:t> </a:t>
            </a:r>
            <a:r>
              <a:rPr lang="hu-HU" sz="2000" dirty="0" err="1">
                <a:solidFill>
                  <a:schemeClr val="bg2">
                    <a:lumMod val="60000"/>
                    <a:lumOff val="40000"/>
                  </a:schemeClr>
                </a:solidFill>
              </a:rPr>
              <a:t>ukázať</a:t>
            </a:r>
            <a:r>
              <a:rPr lang="hu-HU" sz="2000" dirty="0">
                <a:solidFill>
                  <a:schemeClr val="bg2">
                    <a:lumMod val="60000"/>
                    <a:lumOff val="40000"/>
                  </a:schemeClr>
                </a:solidFill>
              </a:rPr>
              <a:t> </a:t>
            </a:r>
            <a:r>
              <a:rPr lang="hu-HU" sz="2000" dirty="0" err="1">
                <a:solidFill>
                  <a:schemeClr val="bg2">
                    <a:lumMod val="60000"/>
                    <a:lumOff val="40000"/>
                  </a:schemeClr>
                </a:solidFill>
              </a:rPr>
              <a:t>účastníkom</a:t>
            </a:r>
            <a:r>
              <a:rPr lang="hu-HU" sz="2000" dirty="0">
                <a:solidFill>
                  <a:schemeClr val="bg2">
                    <a:lumMod val="60000"/>
                    <a:lumOff val="40000"/>
                  </a:schemeClr>
                </a:solidFill>
              </a:rPr>
              <a:t> </a:t>
            </a:r>
            <a:r>
              <a:rPr lang="hu-HU" sz="2000" dirty="0" err="1">
                <a:solidFill>
                  <a:schemeClr val="bg2">
                    <a:lumMod val="60000"/>
                    <a:lumOff val="40000"/>
                  </a:schemeClr>
                </a:solidFill>
              </a:rPr>
              <a:t>komunikácie</a:t>
            </a:r>
            <a:r>
              <a:rPr lang="hu-HU" sz="2000" dirty="0">
                <a:solidFill>
                  <a:schemeClr val="bg2">
                    <a:lumMod val="60000"/>
                    <a:lumOff val="40000"/>
                  </a:schemeClr>
                </a:solidFill>
              </a:rPr>
              <a:t>, </a:t>
            </a:r>
            <a:r>
              <a:rPr lang="hu-HU" sz="2000" dirty="0" err="1">
                <a:solidFill>
                  <a:schemeClr val="bg2">
                    <a:lumMod val="60000"/>
                    <a:lumOff val="40000"/>
                  </a:schemeClr>
                </a:solidFill>
              </a:rPr>
              <a:t>kedy</a:t>
            </a:r>
            <a:r>
              <a:rPr lang="hu-HU" sz="2000" dirty="0">
                <a:solidFill>
                  <a:schemeClr val="bg2">
                    <a:lumMod val="60000"/>
                    <a:lumOff val="40000"/>
                  </a:schemeClr>
                </a:solidFill>
              </a:rPr>
              <a:t> </a:t>
            </a:r>
            <a:r>
              <a:rPr lang="hu-HU" sz="2000" dirty="0" err="1">
                <a:solidFill>
                  <a:schemeClr val="bg2">
                    <a:lumMod val="60000"/>
                    <a:lumOff val="40000"/>
                  </a:schemeClr>
                </a:solidFill>
              </a:rPr>
              <a:t>bol</a:t>
            </a:r>
            <a:r>
              <a:rPr lang="hu-HU" sz="2000" dirty="0">
                <a:solidFill>
                  <a:schemeClr val="bg2">
                    <a:lumMod val="60000"/>
                    <a:lumOff val="40000"/>
                  </a:schemeClr>
                </a:solidFill>
              </a:rPr>
              <a:t> </a:t>
            </a:r>
            <a:r>
              <a:rPr lang="hu-HU" sz="2000" dirty="0" err="1">
                <a:solidFill>
                  <a:schemeClr val="bg2">
                    <a:lumMod val="60000"/>
                    <a:lumOff val="40000"/>
                  </a:schemeClr>
                </a:solidFill>
              </a:rPr>
              <a:t>príjemca</a:t>
            </a:r>
            <a:r>
              <a:rPr lang="hu-HU" sz="2000" dirty="0">
                <a:solidFill>
                  <a:schemeClr val="bg2">
                    <a:lumMod val="60000"/>
                    <a:lumOff val="40000"/>
                  </a:schemeClr>
                </a:solidFill>
              </a:rPr>
              <a:t> </a:t>
            </a:r>
            <a:r>
              <a:rPr lang="hu-HU" sz="2000" dirty="0" err="1">
                <a:solidFill>
                  <a:schemeClr val="bg2">
                    <a:lumMod val="60000"/>
                    <a:lumOff val="40000"/>
                  </a:schemeClr>
                </a:solidFill>
              </a:rPr>
              <a:t>správy</a:t>
            </a:r>
            <a:r>
              <a:rPr lang="hu-HU" sz="2000" dirty="0">
                <a:solidFill>
                  <a:schemeClr val="bg2">
                    <a:lumMod val="60000"/>
                    <a:lumOff val="40000"/>
                  </a:schemeClr>
                </a:solidFill>
              </a:rPr>
              <a:t> </a:t>
            </a:r>
            <a:r>
              <a:rPr lang="hu-HU" sz="2000" dirty="0" err="1">
                <a:solidFill>
                  <a:schemeClr val="bg2">
                    <a:lumMod val="60000"/>
                    <a:lumOff val="40000"/>
                  </a:schemeClr>
                </a:solidFill>
              </a:rPr>
              <a:t>naposledy</a:t>
            </a:r>
            <a:r>
              <a:rPr lang="hu-HU" sz="2000" dirty="0">
                <a:solidFill>
                  <a:schemeClr val="bg2">
                    <a:lumMod val="60000"/>
                    <a:lumOff val="40000"/>
                  </a:schemeClr>
                </a:solidFill>
              </a:rPr>
              <a:t> k </a:t>
            </a:r>
            <a:r>
              <a:rPr lang="hu-HU" sz="2000" dirty="0" err="1">
                <a:solidFill>
                  <a:schemeClr val="bg2">
                    <a:lumMod val="60000"/>
                    <a:lumOff val="40000"/>
                  </a:schemeClr>
                </a:solidFill>
              </a:rPr>
              <a:t>dispozícii</a:t>
            </a:r>
            <a:r>
              <a:rPr lang="hu-HU" sz="2000" dirty="0">
                <a:solidFill>
                  <a:schemeClr val="bg2">
                    <a:lumMod val="60000"/>
                    <a:lumOff val="40000"/>
                  </a:schemeClr>
                </a:solidFill>
              </a:rPr>
              <a:t> </a:t>
            </a:r>
            <a:r>
              <a:rPr lang="hu-HU" sz="2000" dirty="0" err="1">
                <a:solidFill>
                  <a:schemeClr val="bg2">
                    <a:lumMod val="60000"/>
                    <a:lumOff val="40000"/>
                  </a:schemeClr>
                </a:solidFill>
              </a:rPr>
              <a:t>alebo</a:t>
            </a:r>
            <a:r>
              <a:rPr lang="hu-HU" sz="2000" dirty="0">
                <a:solidFill>
                  <a:schemeClr val="bg2">
                    <a:lumMod val="60000"/>
                    <a:lumOff val="40000"/>
                  </a:schemeClr>
                </a:solidFill>
              </a:rPr>
              <a:t> </a:t>
            </a:r>
            <a:r>
              <a:rPr lang="hu-HU" sz="2000" dirty="0" err="1">
                <a:solidFill>
                  <a:schemeClr val="bg2">
                    <a:lumMod val="60000"/>
                    <a:lumOff val="40000"/>
                  </a:schemeClr>
                </a:solidFill>
              </a:rPr>
              <a:t>kedy</a:t>
            </a:r>
            <a:r>
              <a:rPr lang="hu-HU" sz="2000" dirty="0">
                <a:solidFill>
                  <a:schemeClr val="bg2">
                    <a:lumMod val="60000"/>
                    <a:lumOff val="40000"/>
                  </a:schemeClr>
                </a:solidFill>
              </a:rPr>
              <a:t> </a:t>
            </a:r>
            <a:r>
              <a:rPr lang="hu-HU" sz="2000" dirty="0" err="1">
                <a:solidFill>
                  <a:schemeClr val="bg2">
                    <a:lumMod val="60000"/>
                    <a:lumOff val="40000"/>
                  </a:schemeClr>
                </a:solidFill>
              </a:rPr>
              <a:t>bola</a:t>
            </a:r>
            <a:r>
              <a:rPr lang="hu-HU" sz="2000" dirty="0">
                <a:solidFill>
                  <a:schemeClr val="bg2">
                    <a:lumMod val="60000"/>
                    <a:lumOff val="40000"/>
                  </a:schemeClr>
                </a:solidFill>
              </a:rPr>
              <a:t> online k </a:t>
            </a:r>
            <a:r>
              <a:rPr lang="hu-HU" sz="2000" dirty="0" err="1">
                <a:solidFill>
                  <a:schemeClr val="bg2">
                    <a:lumMod val="60000"/>
                    <a:lumOff val="40000"/>
                  </a:schemeClr>
                </a:solidFill>
              </a:rPr>
              <a:t>dispozícii</a:t>
            </a:r>
            <a:r>
              <a:rPr lang="hu-HU" sz="2000" dirty="0">
                <a:solidFill>
                  <a:schemeClr val="bg2">
                    <a:lumMod val="60000"/>
                    <a:lumOff val="40000"/>
                  </a:schemeClr>
                </a:solidFill>
              </a:rPr>
              <a:t>, </a:t>
            </a:r>
            <a:r>
              <a:rPr lang="hu-HU" sz="2000" dirty="0" err="1">
                <a:solidFill>
                  <a:schemeClr val="bg2">
                    <a:lumMod val="60000"/>
                    <a:lumOff val="40000"/>
                  </a:schemeClr>
                </a:solidFill>
              </a:rPr>
              <a:t>keď</a:t>
            </a:r>
            <a:r>
              <a:rPr lang="hu-HU" sz="2000" dirty="0">
                <a:solidFill>
                  <a:schemeClr val="bg2">
                    <a:lumMod val="60000"/>
                    <a:lumOff val="40000"/>
                  </a:schemeClr>
                </a:solidFill>
              </a:rPr>
              <a:t> </a:t>
            </a:r>
            <a:r>
              <a:rPr lang="hu-HU" sz="2000" dirty="0" err="1">
                <a:solidFill>
                  <a:schemeClr val="bg2">
                    <a:lumMod val="60000"/>
                    <a:lumOff val="40000"/>
                  </a:schemeClr>
                </a:solidFill>
              </a:rPr>
              <a:t>bola</a:t>
            </a:r>
            <a:r>
              <a:rPr lang="hu-HU" sz="2000" dirty="0">
                <a:solidFill>
                  <a:schemeClr val="bg2">
                    <a:lumMod val="60000"/>
                    <a:lumOff val="40000"/>
                  </a:schemeClr>
                </a:solidFill>
              </a:rPr>
              <a:t> </a:t>
            </a:r>
            <a:r>
              <a:rPr lang="hu-HU" sz="2000" dirty="0" err="1">
                <a:solidFill>
                  <a:schemeClr val="bg2">
                    <a:lumMod val="60000"/>
                    <a:lumOff val="40000"/>
                  </a:schemeClr>
                </a:solidFill>
              </a:rPr>
              <a:t>správa</a:t>
            </a:r>
            <a:r>
              <a:rPr lang="hu-HU" sz="2000" dirty="0">
                <a:solidFill>
                  <a:schemeClr val="bg2">
                    <a:lumMod val="60000"/>
                    <a:lumOff val="40000"/>
                  </a:schemeClr>
                </a:solidFill>
              </a:rPr>
              <a:t> </a:t>
            </a:r>
            <a:r>
              <a:rPr lang="hu-HU" sz="2000" dirty="0" err="1">
                <a:solidFill>
                  <a:schemeClr val="bg2">
                    <a:lumMod val="60000"/>
                    <a:lumOff val="40000"/>
                  </a:schemeClr>
                </a:solidFill>
              </a:rPr>
              <a:t>doručená</a:t>
            </a:r>
            <a:r>
              <a:rPr lang="hu-HU" sz="2000" dirty="0">
                <a:solidFill>
                  <a:schemeClr val="bg2">
                    <a:lumMod val="60000"/>
                    <a:lumOff val="40000"/>
                  </a:schemeClr>
                </a:solidFill>
              </a:rPr>
              <a:t>. </a:t>
            </a:r>
            <a:r>
              <a:rPr lang="hu-HU" sz="2000" dirty="0" err="1">
                <a:solidFill>
                  <a:schemeClr val="bg2">
                    <a:lumMod val="60000"/>
                    <a:lumOff val="40000"/>
                  </a:schemeClr>
                </a:solidFill>
              </a:rPr>
              <a:t>Toto</a:t>
            </a:r>
            <a:r>
              <a:rPr lang="hu-HU" sz="2000" dirty="0">
                <a:solidFill>
                  <a:schemeClr val="bg2">
                    <a:lumMod val="60000"/>
                    <a:lumOff val="40000"/>
                  </a:schemeClr>
                </a:solidFill>
              </a:rPr>
              <a:t> </a:t>
            </a:r>
            <a:r>
              <a:rPr lang="hu-HU" sz="2000" dirty="0" err="1">
                <a:solidFill>
                  <a:schemeClr val="bg2">
                    <a:lumMod val="60000"/>
                    <a:lumOff val="40000"/>
                  </a:schemeClr>
                </a:solidFill>
              </a:rPr>
              <a:t>priame</a:t>
            </a:r>
            <a:r>
              <a:rPr lang="hu-HU" sz="2000" dirty="0">
                <a:solidFill>
                  <a:schemeClr val="bg2">
                    <a:lumMod val="60000"/>
                    <a:lumOff val="40000"/>
                  </a:schemeClr>
                </a:solidFill>
              </a:rPr>
              <a:t> </a:t>
            </a:r>
            <a:r>
              <a:rPr lang="hu-HU" sz="2000" dirty="0" err="1">
                <a:solidFill>
                  <a:schemeClr val="bg2">
                    <a:lumMod val="60000"/>
                    <a:lumOff val="40000"/>
                  </a:schemeClr>
                </a:solidFill>
              </a:rPr>
              <a:t>spojenie</a:t>
            </a:r>
            <a:r>
              <a:rPr lang="hu-HU" sz="2000" dirty="0">
                <a:solidFill>
                  <a:schemeClr val="bg2">
                    <a:lumMod val="60000"/>
                    <a:lumOff val="40000"/>
                  </a:schemeClr>
                </a:solidFill>
              </a:rPr>
              <a:t> </a:t>
            </a:r>
            <a:r>
              <a:rPr lang="hu-HU" sz="2000" dirty="0" err="1">
                <a:solidFill>
                  <a:schemeClr val="bg2">
                    <a:lumMod val="60000"/>
                    <a:lumOff val="40000"/>
                  </a:schemeClr>
                </a:solidFill>
              </a:rPr>
              <a:t>môže</a:t>
            </a:r>
            <a:r>
              <a:rPr lang="hu-HU" sz="2000" dirty="0">
                <a:solidFill>
                  <a:schemeClr val="bg2">
                    <a:lumMod val="60000"/>
                    <a:lumOff val="40000"/>
                  </a:schemeClr>
                </a:solidFill>
              </a:rPr>
              <a:t> </a:t>
            </a:r>
            <a:r>
              <a:rPr lang="hu-HU" sz="2000" dirty="0" err="1">
                <a:solidFill>
                  <a:schemeClr val="bg2">
                    <a:lumMod val="60000"/>
                    <a:lumOff val="40000"/>
                  </a:schemeClr>
                </a:solidFill>
              </a:rPr>
              <a:t>tiež</a:t>
            </a:r>
            <a:r>
              <a:rPr lang="hu-HU" sz="2000" dirty="0">
                <a:solidFill>
                  <a:schemeClr val="bg2">
                    <a:lumMod val="60000"/>
                    <a:lumOff val="40000"/>
                  </a:schemeClr>
                </a:solidFill>
              </a:rPr>
              <a:t> </a:t>
            </a:r>
            <a:r>
              <a:rPr lang="hu-HU" sz="2000" dirty="0" err="1">
                <a:solidFill>
                  <a:schemeClr val="bg2">
                    <a:lumMod val="60000"/>
                    <a:lumOff val="40000"/>
                  </a:schemeClr>
                </a:solidFill>
              </a:rPr>
              <a:t>viesť</a:t>
            </a:r>
            <a:r>
              <a:rPr lang="hu-HU" sz="2000" dirty="0">
                <a:solidFill>
                  <a:schemeClr val="bg2">
                    <a:lumMod val="60000"/>
                    <a:lumOff val="40000"/>
                  </a:schemeClr>
                </a:solidFill>
              </a:rPr>
              <a:t> k </a:t>
            </a:r>
            <a:r>
              <a:rPr lang="hu-HU" sz="2000" dirty="0" err="1">
                <a:solidFill>
                  <a:schemeClr val="bg2">
                    <a:lumMod val="60000"/>
                    <a:lumOff val="40000"/>
                  </a:schemeClr>
                </a:solidFill>
              </a:rPr>
              <a:t>rýchlemu</a:t>
            </a:r>
            <a:r>
              <a:rPr lang="hu-HU" sz="2000" dirty="0">
                <a:solidFill>
                  <a:schemeClr val="bg2">
                    <a:lumMod val="60000"/>
                    <a:lumOff val="40000"/>
                  </a:schemeClr>
                </a:solidFill>
              </a:rPr>
              <a:t> </a:t>
            </a:r>
            <a:r>
              <a:rPr lang="hu-HU" sz="2000" dirty="0" err="1">
                <a:solidFill>
                  <a:schemeClr val="bg2">
                    <a:lumMod val="60000"/>
                    <a:lumOff val="40000"/>
                  </a:schemeClr>
                </a:solidFill>
              </a:rPr>
              <a:t>pretáčaniu</a:t>
            </a:r>
            <a:r>
              <a:rPr lang="hu-HU" sz="2000" dirty="0">
                <a:solidFill>
                  <a:schemeClr val="bg2">
                    <a:lumMod val="60000"/>
                    <a:lumOff val="40000"/>
                  </a:schemeClr>
                </a:solidFill>
              </a:rPr>
              <a:t> </a:t>
            </a:r>
            <a:r>
              <a:rPr lang="hu-HU" sz="2000" dirty="0" err="1">
                <a:solidFill>
                  <a:schemeClr val="bg2">
                    <a:lumMod val="60000"/>
                    <a:lumOff val="40000"/>
                  </a:schemeClr>
                </a:solidFill>
              </a:rPr>
              <a:t>informácií</a:t>
            </a:r>
            <a:r>
              <a:rPr lang="hu-HU" sz="2000" dirty="0">
                <a:solidFill>
                  <a:schemeClr val="bg2">
                    <a:lumMod val="60000"/>
                    <a:lumOff val="40000"/>
                  </a:schemeClr>
                </a:solidFill>
              </a:rPr>
              <a:t> </a:t>
            </a:r>
            <a:r>
              <a:rPr lang="hu-HU" sz="2000" dirty="0" err="1">
                <a:solidFill>
                  <a:schemeClr val="bg2">
                    <a:lumMod val="60000"/>
                    <a:lumOff val="40000"/>
                  </a:schemeClr>
                </a:solidFill>
              </a:rPr>
              <a:t>medzi</a:t>
            </a:r>
            <a:r>
              <a:rPr lang="hu-HU" sz="2000" dirty="0">
                <a:solidFill>
                  <a:schemeClr val="bg2">
                    <a:lumMod val="60000"/>
                    <a:lumOff val="40000"/>
                  </a:schemeClr>
                </a:solidFill>
              </a:rPr>
              <a:t> </a:t>
            </a:r>
            <a:r>
              <a:rPr lang="hu-HU" sz="2000" dirty="0" err="1">
                <a:solidFill>
                  <a:schemeClr val="bg2">
                    <a:lumMod val="60000"/>
                    <a:lumOff val="40000"/>
                  </a:schemeClr>
                </a:solidFill>
              </a:rPr>
              <a:t>stranami</a:t>
            </a:r>
            <a:r>
              <a:rPr lang="hu-HU" sz="2000" dirty="0">
                <a:solidFill>
                  <a:schemeClr val="bg2">
                    <a:lumMod val="60000"/>
                    <a:lumOff val="40000"/>
                  </a:schemeClr>
                </a:solidFill>
              </a:rPr>
              <a:t>, </a:t>
            </a:r>
            <a:r>
              <a:rPr lang="hu-HU" sz="2000" dirty="0" err="1">
                <a:solidFill>
                  <a:schemeClr val="bg2">
                    <a:lumMod val="60000"/>
                    <a:lumOff val="40000"/>
                  </a:schemeClr>
                </a:solidFill>
              </a:rPr>
              <a:t>čo</a:t>
            </a:r>
            <a:r>
              <a:rPr lang="hu-HU" sz="2000" dirty="0">
                <a:solidFill>
                  <a:schemeClr val="bg2">
                    <a:lumMod val="60000"/>
                    <a:lumOff val="40000"/>
                  </a:schemeClr>
                </a:solidFill>
              </a:rPr>
              <a:t> </a:t>
            </a:r>
            <a:r>
              <a:rPr lang="hu-HU" sz="2000" dirty="0" err="1">
                <a:solidFill>
                  <a:schemeClr val="bg2">
                    <a:lumMod val="60000"/>
                    <a:lumOff val="40000"/>
                  </a:schemeClr>
                </a:solidFill>
              </a:rPr>
              <a:t>môže</a:t>
            </a:r>
            <a:r>
              <a:rPr lang="hu-HU" sz="2000" dirty="0">
                <a:solidFill>
                  <a:schemeClr val="bg2">
                    <a:lumMod val="60000"/>
                    <a:lumOff val="40000"/>
                  </a:schemeClr>
                </a:solidFill>
              </a:rPr>
              <a:t> </a:t>
            </a:r>
            <a:r>
              <a:rPr lang="hu-HU" sz="2000" dirty="0" err="1">
                <a:solidFill>
                  <a:schemeClr val="bg2">
                    <a:lumMod val="60000"/>
                    <a:lumOff val="40000"/>
                  </a:schemeClr>
                </a:solidFill>
              </a:rPr>
              <a:t>viesť</a:t>
            </a:r>
            <a:r>
              <a:rPr lang="hu-HU" sz="2000" dirty="0">
                <a:solidFill>
                  <a:schemeClr val="bg2">
                    <a:lumMod val="60000"/>
                    <a:lumOff val="40000"/>
                  </a:schemeClr>
                </a:solidFill>
              </a:rPr>
              <a:t> k </a:t>
            </a:r>
            <a:r>
              <a:rPr lang="hu-HU" sz="2000" dirty="0" err="1">
                <a:solidFill>
                  <a:schemeClr val="bg2">
                    <a:lumMod val="60000"/>
                    <a:lumOff val="40000"/>
                  </a:schemeClr>
                </a:solidFill>
              </a:rPr>
              <a:t>ich</a:t>
            </a:r>
            <a:r>
              <a:rPr lang="hu-HU" sz="2000" dirty="0">
                <a:solidFill>
                  <a:schemeClr val="bg2">
                    <a:lumMod val="60000"/>
                    <a:lumOff val="40000"/>
                  </a:schemeClr>
                </a:solidFill>
              </a:rPr>
              <a:t> </a:t>
            </a:r>
            <a:r>
              <a:rPr lang="hu-HU" sz="2000" dirty="0" err="1">
                <a:solidFill>
                  <a:schemeClr val="bg2">
                    <a:lumMod val="60000"/>
                    <a:lumOff val="40000"/>
                  </a:schemeClr>
                </a:solidFill>
              </a:rPr>
              <a:t>pretečeniu</a:t>
            </a:r>
            <a:r>
              <a:rPr lang="hu-HU" sz="2000" dirty="0">
                <a:solidFill>
                  <a:schemeClr val="bg2">
                    <a:lumMod val="60000"/>
                    <a:lumOff val="40000"/>
                  </a:schemeClr>
                </a:solidFill>
              </a:rPr>
              <a:t>.</a:t>
            </a:r>
            <a:endParaRPr lang="en-US" sz="3600" kern="1200" dirty="0">
              <a:solidFill>
                <a:schemeClr val="bg2">
                  <a:lumMod val="60000"/>
                  <a:lumOff val="40000"/>
                </a:schemeClr>
              </a:solidFill>
              <a:latin typeface="Britannic Bold" panose="020B0903060703020204" pitchFamily="34" charset="0"/>
            </a:endParaRPr>
          </a:p>
        </p:txBody>
      </p:sp>
      <p:sp>
        <p:nvSpPr>
          <p:cNvPr id="3" name="Szövegdoboz 2">
            <a:extLst>
              <a:ext uri="{FF2B5EF4-FFF2-40B4-BE49-F238E27FC236}">
                <a16:creationId xmlns:a16="http://schemas.microsoft.com/office/drawing/2014/main" xmlns="" id="{D8A40805-A651-4BDF-A2E7-DC71D732228C}"/>
              </a:ext>
            </a:extLst>
          </p:cNvPr>
          <p:cNvSpPr txBox="1"/>
          <p:nvPr/>
        </p:nvSpPr>
        <p:spPr>
          <a:xfrm>
            <a:off x="984739" y="907366"/>
            <a:ext cx="8243667" cy="738664"/>
          </a:xfrm>
          <a:prstGeom prst="rect">
            <a:avLst/>
          </a:prstGeom>
          <a:noFill/>
        </p:spPr>
        <p:txBody>
          <a:bodyPr wrap="square" rtlCol="0">
            <a:spAutoFit/>
          </a:bodyPr>
          <a:lstStyle/>
          <a:p>
            <a:endParaRPr lang="hu-HU" sz="2400" dirty="0">
              <a:solidFill>
                <a:schemeClr val="bg2">
                  <a:lumMod val="50000"/>
                </a:schemeClr>
              </a:solidFill>
            </a:endParaRPr>
          </a:p>
          <a:p>
            <a:endParaRPr lang="hu-HU" dirty="0"/>
          </a:p>
        </p:txBody>
      </p:sp>
      <p:pic>
        <p:nvPicPr>
          <p:cNvPr id="18" name="Picture 3">
            <a:extLst>
              <a:ext uri="{FF2B5EF4-FFF2-40B4-BE49-F238E27FC236}">
                <a16:creationId xmlns:a16="http://schemas.microsoft.com/office/drawing/2014/main" xmlns="" id="{E89E052E-B00D-424E-B966-E966E348EAD0}"/>
              </a:ext>
            </a:extLst>
          </p:cNvPr>
          <p:cNvPicPr>
            <a:picLocks noChangeAspect="1"/>
          </p:cNvPicPr>
          <p:nvPr/>
        </p:nvPicPr>
        <p:blipFill>
          <a:blip r:embed="rId2"/>
          <a:stretch>
            <a:fillRect/>
          </a:stretch>
        </p:blipFill>
        <p:spPr>
          <a:xfrm>
            <a:off x="0" y="78815"/>
            <a:ext cx="6253212" cy="1657101"/>
          </a:xfrm>
          <a:prstGeom prst="rect">
            <a:avLst/>
          </a:prstGeom>
        </p:spPr>
      </p:pic>
      <p:pic>
        <p:nvPicPr>
          <p:cNvPr id="6" name="Picture 4">
            <a:extLst>
              <a:ext uri="{FF2B5EF4-FFF2-40B4-BE49-F238E27FC236}">
                <a16:creationId xmlns:a16="http://schemas.microsoft.com/office/drawing/2014/main" xmlns="" id="{AE323E19-8298-4979-B3DD-1E1ADC96492A}"/>
              </a:ext>
            </a:extLst>
          </p:cNvPr>
          <p:cNvPicPr>
            <a:picLocks noChangeAspect="1"/>
          </p:cNvPicPr>
          <p:nvPr/>
        </p:nvPicPr>
        <p:blipFill>
          <a:blip r:embed="rId3"/>
          <a:stretch>
            <a:fillRect/>
          </a:stretch>
        </p:blipFill>
        <p:spPr>
          <a:xfrm>
            <a:off x="6471139" y="78815"/>
            <a:ext cx="3742006" cy="931667"/>
          </a:xfrm>
          <a:prstGeom prst="rect">
            <a:avLst/>
          </a:prstGeom>
        </p:spPr>
      </p:pic>
    </p:spTree>
    <p:extLst>
      <p:ext uri="{BB962C8B-B14F-4D97-AF65-F5344CB8AC3E}">
        <p14:creationId xmlns:p14="http://schemas.microsoft.com/office/powerpoint/2010/main" val="3250594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7C7367-DF94-4F3E-B6DF-3BA060A22D64}"/>
              </a:ext>
            </a:extLst>
          </p:cNvPr>
          <p:cNvSpPr>
            <a:spLocks noGrp="1"/>
          </p:cNvSpPr>
          <p:nvPr>
            <p:ph type="title"/>
          </p:nvPr>
        </p:nvSpPr>
        <p:spPr>
          <a:xfrm>
            <a:off x="555552" y="1026942"/>
            <a:ext cx="6253211" cy="829994"/>
          </a:xfrm>
        </p:spPr>
        <p:txBody>
          <a:bodyPr>
            <a:normAutofit fontScale="90000"/>
          </a:bodyPr>
          <a:lstStyle/>
          <a:p>
            <a:r>
              <a:rPr lang="hu-HU" sz="2800" dirty="0">
                <a:solidFill>
                  <a:schemeClr val="bg2">
                    <a:lumMod val="60000"/>
                    <a:lumOff val="40000"/>
                  </a:schemeClr>
                </a:solidFill>
              </a:rPr>
              <a:t>Videó és hangüzenet: </a:t>
            </a:r>
            <a:br>
              <a:rPr lang="hu-HU" sz="2800" dirty="0">
                <a:solidFill>
                  <a:schemeClr val="bg2">
                    <a:lumMod val="60000"/>
                    <a:lumOff val="40000"/>
                  </a:schemeClr>
                </a:solidFill>
              </a:rPr>
            </a:br>
            <a:r>
              <a:rPr lang="hu-HU" sz="2800" dirty="0" err="1">
                <a:solidFill>
                  <a:schemeClr val="bg2">
                    <a:lumMod val="60000"/>
                    <a:lumOff val="40000"/>
                  </a:schemeClr>
                </a:solidFill>
              </a:rPr>
              <a:t>Zvuky</a:t>
            </a:r>
            <a:r>
              <a:rPr lang="hu-HU" sz="2800" dirty="0">
                <a:solidFill>
                  <a:schemeClr val="bg2">
                    <a:lumMod val="60000"/>
                    <a:lumOff val="40000"/>
                  </a:schemeClr>
                </a:solidFill>
              </a:rPr>
              <a:t> a </a:t>
            </a:r>
            <a:r>
              <a:rPr lang="hu-HU" sz="2800" dirty="0" err="1">
                <a:solidFill>
                  <a:schemeClr val="bg2">
                    <a:lumMod val="60000"/>
                    <a:lumOff val="40000"/>
                  </a:schemeClr>
                </a:solidFill>
              </a:rPr>
              <a:t>videá</a:t>
            </a:r>
            <a:r>
              <a:rPr lang="hu-HU" sz="2800" dirty="0">
                <a:solidFill>
                  <a:schemeClr val="bg2">
                    <a:lumMod val="60000"/>
                    <a:lumOff val="40000"/>
                  </a:schemeClr>
                </a:solidFill>
              </a:rPr>
              <a:t>:</a:t>
            </a:r>
            <a:endParaRPr lang="en-GB" sz="2800" dirty="0">
              <a:solidFill>
                <a:schemeClr val="bg2">
                  <a:lumMod val="60000"/>
                  <a:lumOff val="40000"/>
                </a:schemeClr>
              </a:solidFill>
            </a:endParaRPr>
          </a:p>
        </p:txBody>
      </p:sp>
      <p:sp>
        <p:nvSpPr>
          <p:cNvPr id="4" name="Tartalom helye 3">
            <a:extLst>
              <a:ext uri="{FF2B5EF4-FFF2-40B4-BE49-F238E27FC236}">
                <a16:creationId xmlns:a16="http://schemas.microsoft.com/office/drawing/2014/main" xmlns="" id="{AF29B5FC-4156-4C40-A5CC-7E03B60EDC4D}"/>
              </a:ext>
            </a:extLst>
          </p:cNvPr>
          <p:cNvSpPr>
            <a:spLocks noGrp="1"/>
          </p:cNvSpPr>
          <p:nvPr>
            <p:ph idx="1"/>
          </p:nvPr>
        </p:nvSpPr>
        <p:spPr>
          <a:xfrm>
            <a:off x="661182" y="2015732"/>
            <a:ext cx="11057205" cy="3977105"/>
          </a:xfrm>
        </p:spPr>
        <p:txBody>
          <a:bodyPr>
            <a:normAutofit fontScale="85000" lnSpcReduction="20000"/>
          </a:bodyPr>
          <a:lstStyle/>
          <a:p>
            <a:pPr marL="0" indent="0">
              <a:buNone/>
            </a:pPr>
            <a:r>
              <a:rPr lang="hu-HU" dirty="0"/>
              <a:t>A hang- és videóalapú kommunikáció előnye, illetve hátránya is egyaránt a szinkrón jellegű kommunikációban mutatkozik meg. Előnyt jelenthet, hogy a felek gyorsan, rövid időn belül tudnak egymással információt cserélni, hallják és láthatják is egymás reakcióit, áthidalhatóak a földrajzi távolságok. A felsoroltak által a videóalapú hívások állnak a legközelebb a személyes beszélgetéshez, azonban azoktól mégis jelentős mértékben különböznek és sok esetben a felhasználók idegenkednek ezek használatától. A legtöbb esetben a hang-és videóalapú hívások esetében nem az eszközellátottság vagy a technikai háttér jelenti a nagyobb kihívást, hanem sokkal inkább a személyes környezet, amelyben ezeket a hívásokat bonyolítani szeretnénk.</a:t>
            </a:r>
          </a:p>
          <a:p>
            <a:pPr marL="0" indent="0">
              <a:buNone/>
            </a:pPr>
            <a:r>
              <a:rPr lang="hu-HU" dirty="0">
                <a:solidFill>
                  <a:schemeClr val="bg2">
                    <a:lumMod val="60000"/>
                    <a:lumOff val="40000"/>
                  </a:schemeClr>
                </a:solidFill>
              </a:rPr>
              <a:t>V </a:t>
            </a:r>
            <a:r>
              <a:rPr lang="hu-HU" dirty="0" err="1">
                <a:solidFill>
                  <a:schemeClr val="bg2">
                    <a:lumMod val="60000"/>
                    <a:lumOff val="40000"/>
                  </a:schemeClr>
                </a:solidFill>
              </a:rPr>
              <a:t>synchrónnej</a:t>
            </a:r>
            <a:r>
              <a:rPr lang="hu-HU" dirty="0">
                <a:solidFill>
                  <a:schemeClr val="bg2">
                    <a:lumMod val="60000"/>
                    <a:lumOff val="40000"/>
                  </a:schemeClr>
                </a:solidFill>
              </a:rPr>
              <a:t> </a:t>
            </a:r>
            <a:r>
              <a:rPr lang="hu-HU" dirty="0" err="1">
                <a:solidFill>
                  <a:schemeClr val="bg2">
                    <a:lumMod val="60000"/>
                    <a:lumOff val="40000"/>
                  </a:schemeClr>
                </a:solidFill>
              </a:rPr>
              <a:t>komunikácii</a:t>
            </a:r>
            <a:r>
              <a:rPr lang="hu-HU" dirty="0">
                <a:solidFill>
                  <a:schemeClr val="bg2">
                    <a:lumMod val="60000"/>
                    <a:lumOff val="40000"/>
                  </a:schemeClr>
                </a:solidFill>
              </a:rPr>
              <a:t> </a:t>
            </a:r>
            <a:r>
              <a:rPr lang="hu-HU" dirty="0" err="1">
                <a:solidFill>
                  <a:schemeClr val="bg2">
                    <a:lumMod val="60000"/>
                    <a:lumOff val="40000"/>
                  </a:schemeClr>
                </a:solidFill>
              </a:rPr>
              <a:t>sa</a:t>
            </a:r>
            <a:r>
              <a:rPr lang="hu-HU" dirty="0">
                <a:solidFill>
                  <a:schemeClr val="bg2">
                    <a:lumMod val="60000"/>
                    <a:lumOff val="40000"/>
                  </a:schemeClr>
                </a:solidFill>
              </a:rPr>
              <a:t> </a:t>
            </a:r>
            <a:r>
              <a:rPr lang="hu-HU" dirty="0" err="1">
                <a:solidFill>
                  <a:schemeClr val="bg2">
                    <a:lumMod val="60000"/>
                    <a:lumOff val="40000"/>
                  </a:schemeClr>
                </a:solidFill>
              </a:rPr>
              <a:t>prejavujú</a:t>
            </a:r>
            <a:r>
              <a:rPr lang="hu-HU" dirty="0">
                <a:solidFill>
                  <a:schemeClr val="bg2">
                    <a:lumMod val="60000"/>
                    <a:lumOff val="40000"/>
                  </a:schemeClr>
                </a:solidFill>
              </a:rPr>
              <a:t> </a:t>
            </a:r>
            <a:r>
              <a:rPr lang="hu-HU" dirty="0" err="1">
                <a:solidFill>
                  <a:schemeClr val="bg2">
                    <a:lumMod val="60000"/>
                    <a:lumOff val="40000"/>
                  </a:schemeClr>
                </a:solidFill>
              </a:rPr>
              <a:t>výhody</a:t>
            </a:r>
            <a:r>
              <a:rPr lang="hu-HU" dirty="0">
                <a:solidFill>
                  <a:schemeClr val="bg2">
                    <a:lumMod val="60000"/>
                    <a:lumOff val="40000"/>
                  </a:schemeClr>
                </a:solidFill>
              </a:rPr>
              <a:t> aj </a:t>
            </a:r>
            <a:r>
              <a:rPr lang="hu-HU" dirty="0" err="1">
                <a:solidFill>
                  <a:schemeClr val="bg2">
                    <a:lumMod val="60000"/>
                    <a:lumOff val="40000"/>
                  </a:schemeClr>
                </a:solidFill>
              </a:rPr>
              <a:t>nevýhody</a:t>
            </a:r>
            <a:r>
              <a:rPr lang="hu-HU" dirty="0">
                <a:solidFill>
                  <a:schemeClr val="bg2">
                    <a:lumMod val="60000"/>
                    <a:lumOff val="40000"/>
                  </a:schemeClr>
                </a:solidFill>
              </a:rPr>
              <a:t> </a:t>
            </a:r>
            <a:r>
              <a:rPr lang="hu-HU" dirty="0" err="1">
                <a:solidFill>
                  <a:schemeClr val="bg2">
                    <a:lumMod val="60000"/>
                    <a:lumOff val="40000"/>
                  </a:schemeClr>
                </a:solidFill>
              </a:rPr>
              <a:t>hlasovej</a:t>
            </a:r>
            <a:r>
              <a:rPr lang="hu-HU" dirty="0">
                <a:solidFill>
                  <a:schemeClr val="bg2">
                    <a:lumMod val="60000"/>
                    <a:lumOff val="40000"/>
                  </a:schemeClr>
                </a:solidFill>
              </a:rPr>
              <a:t> a video </a:t>
            </a:r>
            <a:r>
              <a:rPr lang="hu-HU" dirty="0" err="1">
                <a:solidFill>
                  <a:schemeClr val="bg2">
                    <a:lumMod val="60000"/>
                    <a:lumOff val="40000"/>
                  </a:schemeClr>
                </a:solidFill>
              </a:rPr>
              <a:t>komunikácie</a:t>
            </a:r>
            <a:r>
              <a:rPr lang="hu-HU" dirty="0">
                <a:solidFill>
                  <a:schemeClr val="bg2">
                    <a:lumMod val="60000"/>
                    <a:lumOff val="40000"/>
                  </a:schemeClr>
                </a:solidFill>
              </a:rPr>
              <a:t>. </a:t>
            </a:r>
            <a:r>
              <a:rPr lang="hu-HU" dirty="0" err="1">
                <a:solidFill>
                  <a:schemeClr val="bg2">
                    <a:lumMod val="60000"/>
                    <a:lumOff val="40000"/>
                  </a:schemeClr>
                </a:solidFill>
              </a:rPr>
              <a:t>Môže</a:t>
            </a:r>
            <a:r>
              <a:rPr lang="hu-HU" dirty="0">
                <a:solidFill>
                  <a:schemeClr val="bg2">
                    <a:lumMod val="60000"/>
                    <a:lumOff val="40000"/>
                  </a:schemeClr>
                </a:solidFill>
              </a:rPr>
              <a:t> </a:t>
            </a:r>
            <a:r>
              <a:rPr lang="hu-HU" dirty="0" err="1">
                <a:solidFill>
                  <a:schemeClr val="bg2">
                    <a:lumMod val="60000"/>
                    <a:lumOff val="40000"/>
                  </a:schemeClr>
                </a:solidFill>
              </a:rPr>
              <a:t>byť</a:t>
            </a:r>
            <a:r>
              <a:rPr lang="hu-HU" dirty="0">
                <a:solidFill>
                  <a:schemeClr val="bg2">
                    <a:lumMod val="60000"/>
                    <a:lumOff val="40000"/>
                  </a:schemeClr>
                </a:solidFill>
              </a:rPr>
              <a:t> </a:t>
            </a:r>
            <a:r>
              <a:rPr lang="hu-HU" dirty="0" err="1">
                <a:solidFill>
                  <a:schemeClr val="bg2">
                    <a:lumMod val="60000"/>
                    <a:lumOff val="40000"/>
                  </a:schemeClr>
                </a:solidFill>
              </a:rPr>
              <a:t>výhodou</a:t>
            </a:r>
            <a:r>
              <a:rPr lang="hu-HU" dirty="0">
                <a:solidFill>
                  <a:schemeClr val="bg2">
                    <a:lumMod val="60000"/>
                    <a:lumOff val="40000"/>
                  </a:schemeClr>
                </a:solidFill>
              </a:rPr>
              <a:t>, </a:t>
            </a:r>
            <a:r>
              <a:rPr lang="hu-HU" dirty="0" err="1">
                <a:solidFill>
                  <a:schemeClr val="bg2">
                    <a:lumMod val="60000"/>
                    <a:lumOff val="40000"/>
                  </a:schemeClr>
                </a:solidFill>
              </a:rPr>
              <a:t>že</a:t>
            </a:r>
            <a:r>
              <a:rPr lang="hu-HU" dirty="0">
                <a:solidFill>
                  <a:schemeClr val="bg2">
                    <a:lumMod val="60000"/>
                    <a:lumOff val="40000"/>
                  </a:schemeClr>
                </a:solidFill>
              </a:rPr>
              <a:t> </a:t>
            </a:r>
            <a:r>
              <a:rPr lang="hu-HU" dirty="0" err="1">
                <a:solidFill>
                  <a:schemeClr val="bg2">
                    <a:lumMod val="60000"/>
                    <a:lumOff val="40000"/>
                  </a:schemeClr>
                </a:solidFill>
              </a:rPr>
              <a:t>si</a:t>
            </a:r>
            <a:r>
              <a:rPr lang="hu-HU" dirty="0">
                <a:solidFill>
                  <a:schemeClr val="bg2">
                    <a:lumMod val="60000"/>
                    <a:lumOff val="40000"/>
                  </a:schemeClr>
                </a:solidFill>
              </a:rPr>
              <a:t> </a:t>
            </a:r>
            <a:r>
              <a:rPr lang="hu-HU" dirty="0" err="1">
                <a:solidFill>
                  <a:schemeClr val="bg2">
                    <a:lumMod val="60000"/>
                    <a:lumOff val="40000"/>
                  </a:schemeClr>
                </a:solidFill>
              </a:rPr>
              <a:t>strany</a:t>
            </a:r>
            <a:r>
              <a:rPr lang="hu-HU" dirty="0">
                <a:solidFill>
                  <a:schemeClr val="bg2">
                    <a:lumMod val="60000"/>
                    <a:lumOff val="40000"/>
                  </a:schemeClr>
                </a:solidFill>
              </a:rPr>
              <a:t> </a:t>
            </a:r>
            <a:r>
              <a:rPr lang="hu-HU" dirty="0" err="1">
                <a:solidFill>
                  <a:schemeClr val="bg2">
                    <a:lumMod val="60000"/>
                    <a:lumOff val="40000"/>
                  </a:schemeClr>
                </a:solidFill>
              </a:rPr>
              <a:t>môžu</a:t>
            </a:r>
            <a:r>
              <a:rPr lang="hu-HU" dirty="0">
                <a:solidFill>
                  <a:schemeClr val="bg2">
                    <a:lumMod val="60000"/>
                    <a:lumOff val="40000"/>
                  </a:schemeClr>
                </a:solidFill>
              </a:rPr>
              <a:t> </a:t>
            </a:r>
            <a:r>
              <a:rPr lang="hu-HU" dirty="0" err="1">
                <a:solidFill>
                  <a:schemeClr val="bg2">
                    <a:lumMod val="60000"/>
                    <a:lumOff val="40000"/>
                  </a:schemeClr>
                </a:solidFill>
              </a:rPr>
              <a:t>navzájom</a:t>
            </a:r>
            <a:r>
              <a:rPr lang="hu-HU" dirty="0">
                <a:solidFill>
                  <a:schemeClr val="bg2">
                    <a:lumMod val="60000"/>
                    <a:lumOff val="40000"/>
                  </a:schemeClr>
                </a:solidFill>
              </a:rPr>
              <a:t> </a:t>
            </a:r>
            <a:r>
              <a:rPr lang="hu-HU" dirty="0" err="1">
                <a:solidFill>
                  <a:schemeClr val="bg2">
                    <a:lumMod val="60000"/>
                    <a:lumOff val="40000"/>
                  </a:schemeClr>
                </a:solidFill>
              </a:rPr>
              <a:t>rýchlo</a:t>
            </a:r>
            <a:r>
              <a:rPr lang="hu-HU" dirty="0">
                <a:solidFill>
                  <a:schemeClr val="bg2">
                    <a:lumMod val="60000"/>
                    <a:lumOff val="40000"/>
                  </a:schemeClr>
                </a:solidFill>
              </a:rPr>
              <a:t> a </a:t>
            </a:r>
            <a:r>
              <a:rPr lang="hu-HU" dirty="0" err="1">
                <a:solidFill>
                  <a:schemeClr val="bg2">
                    <a:lumMod val="60000"/>
                    <a:lumOff val="40000"/>
                  </a:schemeClr>
                </a:solidFill>
              </a:rPr>
              <a:t>za</a:t>
            </a:r>
            <a:r>
              <a:rPr lang="hu-HU" dirty="0">
                <a:solidFill>
                  <a:schemeClr val="bg2">
                    <a:lumMod val="60000"/>
                    <a:lumOff val="40000"/>
                  </a:schemeClr>
                </a:solidFill>
              </a:rPr>
              <a:t> </a:t>
            </a:r>
            <a:r>
              <a:rPr lang="hu-HU" dirty="0" err="1">
                <a:solidFill>
                  <a:schemeClr val="bg2">
                    <a:lumMod val="60000"/>
                    <a:lumOff val="40000"/>
                  </a:schemeClr>
                </a:solidFill>
              </a:rPr>
              <a:t>krátku</a:t>
            </a:r>
            <a:r>
              <a:rPr lang="hu-HU" dirty="0">
                <a:solidFill>
                  <a:schemeClr val="bg2">
                    <a:lumMod val="60000"/>
                    <a:lumOff val="40000"/>
                  </a:schemeClr>
                </a:solidFill>
              </a:rPr>
              <a:t> </a:t>
            </a:r>
            <a:r>
              <a:rPr lang="hu-HU" dirty="0" err="1">
                <a:solidFill>
                  <a:schemeClr val="bg2">
                    <a:lumMod val="60000"/>
                    <a:lumOff val="40000"/>
                  </a:schemeClr>
                </a:solidFill>
              </a:rPr>
              <a:t>dobu</a:t>
            </a:r>
            <a:r>
              <a:rPr lang="hu-HU" dirty="0">
                <a:solidFill>
                  <a:schemeClr val="bg2">
                    <a:lumMod val="60000"/>
                    <a:lumOff val="40000"/>
                  </a:schemeClr>
                </a:solidFill>
              </a:rPr>
              <a:t> </a:t>
            </a:r>
            <a:r>
              <a:rPr lang="hu-HU" dirty="0" err="1">
                <a:solidFill>
                  <a:schemeClr val="bg2">
                    <a:lumMod val="60000"/>
                    <a:lumOff val="40000"/>
                  </a:schemeClr>
                </a:solidFill>
              </a:rPr>
              <a:t>vymieňať</a:t>
            </a:r>
            <a:r>
              <a:rPr lang="hu-HU" dirty="0">
                <a:solidFill>
                  <a:schemeClr val="bg2">
                    <a:lumMod val="60000"/>
                    <a:lumOff val="40000"/>
                  </a:schemeClr>
                </a:solidFill>
              </a:rPr>
              <a:t> </a:t>
            </a:r>
            <a:r>
              <a:rPr lang="hu-HU" dirty="0" err="1">
                <a:solidFill>
                  <a:schemeClr val="bg2">
                    <a:lumMod val="60000"/>
                    <a:lumOff val="40000"/>
                  </a:schemeClr>
                </a:solidFill>
              </a:rPr>
              <a:t>informácie</a:t>
            </a:r>
            <a:r>
              <a:rPr lang="hu-HU" dirty="0">
                <a:solidFill>
                  <a:schemeClr val="bg2">
                    <a:lumMod val="60000"/>
                    <a:lumOff val="40000"/>
                  </a:schemeClr>
                </a:solidFill>
              </a:rPr>
              <a:t>, </a:t>
            </a:r>
            <a:r>
              <a:rPr lang="hu-HU" dirty="0" err="1">
                <a:solidFill>
                  <a:schemeClr val="bg2">
                    <a:lumMod val="60000"/>
                    <a:lumOff val="40000"/>
                  </a:schemeClr>
                </a:solidFill>
              </a:rPr>
              <a:t>môžu</a:t>
            </a:r>
            <a:r>
              <a:rPr lang="hu-HU" dirty="0">
                <a:solidFill>
                  <a:schemeClr val="bg2">
                    <a:lumMod val="60000"/>
                    <a:lumOff val="40000"/>
                  </a:schemeClr>
                </a:solidFill>
              </a:rPr>
              <a:t> </a:t>
            </a:r>
            <a:r>
              <a:rPr lang="hu-HU" dirty="0" err="1">
                <a:solidFill>
                  <a:schemeClr val="bg2">
                    <a:lumMod val="60000"/>
                    <a:lumOff val="40000"/>
                  </a:schemeClr>
                </a:solidFill>
              </a:rPr>
              <a:t>tiež</a:t>
            </a:r>
            <a:r>
              <a:rPr lang="hu-HU" dirty="0">
                <a:solidFill>
                  <a:schemeClr val="bg2">
                    <a:lumMod val="60000"/>
                    <a:lumOff val="40000"/>
                  </a:schemeClr>
                </a:solidFill>
              </a:rPr>
              <a:t> </a:t>
            </a:r>
            <a:r>
              <a:rPr lang="hu-HU" dirty="0" err="1">
                <a:solidFill>
                  <a:schemeClr val="bg2">
                    <a:lumMod val="60000"/>
                    <a:lumOff val="40000"/>
                  </a:schemeClr>
                </a:solidFill>
              </a:rPr>
              <a:t>navzájom</a:t>
            </a:r>
            <a:r>
              <a:rPr lang="hu-HU" dirty="0">
                <a:solidFill>
                  <a:schemeClr val="bg2">
                    <a:lumMod val="60000"/>
                    <a:lumOff val="40000"/>
                  </a:schemeClr>
                </a:solidFill>
              </a:rPr>
              <a:t> </a:t>
            </a:r>
            <a:r>
              <a:rPr lang="hu-HU" dirty="0" err="1">
                <a:solidFill>
                  <a:schemeClr val="bg2">
                    <a:lumMod val="60000"/>
                    <a:lumOff val="40000"/>
                  </a:schemeClr>
                </a:solidFill>
              </a:rPr>
              <a:t>počuť</a:t>
            </a:r>
            <a:r>
              <a:rPr lang="hu-HU" dirty="0">
                <a:solidFill>
                  <a:schemeClr val="bg2">
                    <a:lumMod val="60000"/>
                    <a:lumOff val="40000"/>
                  </a:schemeClr>
                </a:solidFill>
              </a:rPr>
              <a:t> a ​​</a:t>
            </a:r>
            <a:r>
              <a:rPr lang="hu-HU" dirty="0" err="1">
                <a:solidFill>
                  <a:schemeClr val="bg2">
                    <a:lumMod val="60000"/>
                    <a:lumOff val="40000"/>
                  </a:schemeClr>
                </a:solidFill>
              </a:rPr>
              <a:t>vidieť</a:t>
            </a:r>
            <a:r>
              <a:rPr lang="hu-HU" dirty="0">
                <a:solidFill>
                  <a:schemeClr val="bg2">
                    <a:lumMod val="60000"/>
                    <a:lumOff val="40000"/>
                  </a:schemeClr>
                </a:solidFill>
              </a:rPr>
              <a:t> </a:t>
            </a:r>
            <a:r>
              <a:rPr lang="hu-HU" dirty="0" err="1">
                <a:solidFill>
                  <a:schemeClr val="bg2">
                    <a:lumMod val="60000"/>
                    <a:lumOff val="40000"/>
                  </a:schemeClr>
                </a:solidFill>
              </a:rPr>
              <a:t>reakcie</a:t>
            </a:r>
            <a:r>
              <a:rPr lang="hu-HU" dirty="0">
                <a:solidFill>
                  <a:schemeClr val="bg2">
                    <a:lumMod val="60000"/>
                    <a:lumOff val="40000"/>
                  </a:schemeClr>
                </a:solidFill>
              </a:rPr>
              <a:t>, a </a:t>
            </a:r>
            <a:r>
              <a:rPr lang="hu-HU" dirty="0" err="1">
                <a:solidFill>
                  <a:schemeClr val="bg2">
                    <a:lumMod val="60000"/>
                    <a:lumOff val="40000"/>
                  </a:schemeClr>
                </a:solidFill>
              </a:rPr>
              <a:t>možno</a:t>
            </a:r>
            <a:r>
              <a:rPr lang="hu-HU" dirty="0">
                <a:solidFill>
                  <a:schemeClr val="bg2">
                    <a:lumMod val="60000"/>
                    <a:lumOff val="40000"/>
                  </a:schemeClr>
                </a:solidFill>
              </a:rPr>
              <a:t> </a:t>
            </a:r>
            <a:r>
              <a:rPr lang="hu-HU" dirty="0" err="1">
                <a:solidFill>
                  <a:schemeClr val="bg2">
                    <a:lumMod val="60000"/>
                    <a:lumOff val="40000"/>
                  </a:schemeClr>
                </a:solidFill>
              </a:rPr>
              <a:t>prekonať</a:t>
            </a:r>
            <a:r>
              <a:rPr lang="hu-HU" dirty="0">
                <a:solidFill>
                  <a:schemeClr val="bg2">
                    <a:lumMod val="60000"/>
                    <a:lumOff val="40000"/>
                  </a:schemeClr>
                </a:solidFill>
              </a:rPr>
              <a:t> </a:t>
            </a:r>
            <a:r>
              <a:rPr lang="hu-HU" dirty="0" err="1">
                <a:solidFill>
                  <a:schemeClr val="bg2">
                    <a:lumMod val="60000"/>
                    <a:lumOff val="40000"/>
                  </a:schemeClr>
                </a:solidFill>
              </a:rPr>
              <a:t>geografické</a:t>
            </a:r>
            <a:r>
              <a:rPr lang="hu-HU" dirty="0">
                <a:solidFill>
                  <a:schemeClr val="bg2">
                    <a:lumMod val="60000"/>
                    <a:lumOff val="40000"/>
                  </a:schemeClr>
                </a:solidFill>
              </a:rPr>
              <a:t> </a:t>
            </a:r>
            <a:r>
              <a:rPr lang="hu-HU" dirty="0" err="1">
                <a:solidFill>
                  <a:schemeClr val="bg2">
                    <a:lumMod val="60000"/>
                    <a:lumOff val="40000"/>
                  </a:schemeClr>
                </a:solidFill>
              </a:rPr>
              <a:t>vzdialenosti</a:t>
            </a:r>
            <a:r>
              <a:rPr lang="hu-HU" dirty="0">
                <a:solidFill>
                  <a:schemeClr val="bg2">
                    <a:lumMod val="60000"/>
                    <a:lumOff val="40000"/>
                  </a:schemeClr>
                </a:solidFill>
              </a:rPr>
              <a:t>. </a:t>
            </a:r>
            <a:r>
              <a:rPr lang="hu-HU" dirty="0" err="1">
                <a:solidFill>
                  <a:schemeClr val="bg2">
                    <a:lumMod val="60000"/>
                    <a:lumOff val="40000"/>
                  </a:schemeClr>
                </a:solidFill>
              </a:rPr>
              <a:t>Uvedenými</a:t>
            </a:r>
            <a:r>
              <a:rPr lang="hu-HU" dirty="0">
                <a:solidFill>
                  <a:schemeClr val="bg2">
                    <a:lumMod val="60000"/>
                    <a:lumOff val="40000"/>
                  </a:schemeClr>
                </a:solidFill>
              </a:rPr>
              <a:t> </a:t>
            </a:r>
            <a:r>
              <a:rPr lang="hu-HU" dirty="0" err="1">
                <a:solidFill>
                  <a:schemeClr val="bg2">
                    <a:lumMod val="60000"/>
                    <a:lumOff val="40000"/>
                  </a:schemeClr>
                </a:solidFill>
              </a:rPr>
              <a:t>prostriedkami</a:t>
            </a:r>
            <a:r>
              <a:rPr lang="hu-HU" dirty="0">
                <a:solidFill>
                  <a:schemeClr val="bg2">
                    <a:lumMod val="60000"/>
                    <a:lumOff val="40000"/>
                  </a:schemeClr>
                </a:solidFill>
              </a:rPr>
              <a:t> </a:t>
            </a:r>
            <a:r>
              <a:rPr lang="hu-HU" dirty="0" err="1">
                <a:solidFill>
                  <a:schemeClr val="bg2">
                    <a:lumMod val="60000"/>
                    <a:lumOff val="40000"/>
                  </a:schemeClr>
                </a:solidFill>
              </a:rPr>
              <a:t>sú</a:t>
            </a:r>
            <a:r>
              <a:rPr lang="hu-HU" dirty="0">
                <a:solidFill>
                  <a:schemeClr val="bg2">
                    <a:lumMod val="60000"/>
                    <a:lumOff val="40000"/>
                  </a:schemeClr>
                </a:solidFill>
              </a:rPr>
              <a:t> </a:t>
            </a:r>
            <a:r>
              <a:rPr lang="hu-HU" dirty="0" err="1">
                <a:solidFill>
                  <a:schemeClr val="bg2">
                    <a:lumMod val="60000"/>
                    <a:lumOff val="40000"/>
                  </a:schemeClr>
                </a:solidFill>
              </a:rPr>
              <a:t>videohovory</a:t>
            </a:r>
            <a:r>
              <a:rPr lang="hu-HU" dirty="0">
                <a:solidFill>
                  <a:schemeClr val="bg2">
                    <a:lumMod val="60000"/>
                    <a:lumOff val="40000"/>
                  </a:schemeClr>
                </a:solidFill>
              </a:rPr>
              <a:t> </a:t>
            </a:r>
            <a:r>
              <a:rPr lang="hu-HU" dirty="0" err="1">
                <a:solidFill>
                  <a:schemeClr val="bg2">
                    <a:lumMod val="60000"/>
                    <a:lumOff val="40000"/>
                  </a:schemeClr>
                </a:solidFill>
              </a:rPr>
              <a:t>najbližšie</a:t>
            </a:r>
            <a:r>
              <a:rPr lang="hu-HU" dirty="0">
                <a:solidFill>
                  <a:schemeClr val="bg2">
                    <a:lumMod val="60000"/>
                    <a:lumOff val="40000"/>
                  </a:schemeClr>
                </a:solidFill>
              </a:rPr>
              <a:t> k </a:t>
            </a:r>
            <a:r>
              <a:rPr lang="hu-HU" dirty="0" err="1">
                <a:solidFill>
                  <a:schemeClr val="bg2">
                    <a:lumMod val="60000"/>
                    <a:lumOff val="40000"/>
                  </a:schemeClr>
                </a:solidFill>
              </a:rPr>
              <a:t>osobnému</a:t>
            </a:r>
            <a:r>
              <a:rPr lang="hu-HU" dirty="0">
                <a:solidFill>
                  <a:schemeClr val="bg2">
                    <a:lumMod val="60000"/>
                    <a:lumOff val="40000"/>
                  </a:schemeClr>
                </a:solidFill>
              </a:rPr>
              <a:t> </a:t>
            </a:r>
            <a:r>
              <a:rPr lang="hu-HU" dirty="0" err="1">
                <a:solidFill>
                  <a:schemeClr val="bg2">
                    <a:lumMod val="60000"/>
                    <a:lumOff val="40000"/>
                  </a:schemeClr>
                </a:solidFill>
              </a:rPr>
              <a:t>rozhovoru</a:t>
            </a:r>
            <a:r>
              <a:rPr lang="hu-HU" dirty="0">
                <a:solidFill>
                  <a:schemeClr val="bg2">
                    <a:lumMod val="60000"/>
                    <a:lumOff val="40000"/>
                  </a:schemeClr>
                </a:solidFill>
              </a:rPr>
              <a:t>, </a:t>
            </a:r>
            <a:r>
              <a:rPr lang="hu-HU" dirty="0" err="1">
                <a:solidFill>
                  <a:schemeClr val="bg2">
                    <a:lumMod val="60000"/>
                    <a:lumOff val="40000"/>
                  </a:schemeClr>
                </a:solidFill>
              </a:rPr>
              <a:t>napriek</a:t>
            </a:r>
            <a:r>
              <a:rPr lang="hu-HU" dirty="0">
                <a:solidFill>
                  <a:schemeClr val="bg2">
                    <a:lumMod val="60000"/>
                    <a:lumOff val="40000"/>
                  </a:schemeClr>
                </a:solidFill>
              </a:rPr>
              <a:t> </a:t>
            </a:r>
            <a:r>
              <a:rPr lang="hu-HU" dirty="0" err="1">
                <a:solidFill>
                  <a:schemeClr val="bg2">
                    <a:lumMod val="60000"/>
                    <a:lumOff val="40000"/>
                  </a:schemeClr>
                </a:solidFill>
              </a:rPr>
              <a:t>tomu</a:t>
            </a:r>
            <a:r>
              <a:rPr lang="hu-HU" dirty="0">
                <a:solidFill>
                  <a:schemeClr val="bg2">
                    <a:lumMod val="60000"/>
                    <a:lumOff val="40000"/>
                  </a:schemeClr>
                </a:solidFill>
              </a:rPr>
              <a:t> </a:t>
            </a:r>
            <a:r>
              <a:rPr lang="hu-HU" dirty="0" err="1">
                <a:solidFill>
                  <a:schemeClr val="bg2">
                    <a:lumMod val="60000"/>
                    <a:lumOff val="40000"/>
                  </a:schemeClr>
                </a:solidFill>
              </a:rPr>
              <a:t>sa</a:t>
            </a:r>
            <a:r>
              <a:rPr lang="hu-HU" dirty="0">
                <a:solidFill>
                  <a:schemeClr val="bg2">
                    <a:lumMod val="60000"/>
                    <a:lumOff val="40000"/>
                  </a:schemeClr>
                </a:solidFill>
              </a:rPr>
              <a:t> </a:t>
            </a:r>
            <a:r>
              <a:rPr lang="hu-HU" dirty="0" err="1">
                <a:solidFill>
                  <a:schemeClr val="bg2">
                    <a:lumMod val="60000"/>
                    <a:lumOff val="40000"/>
                  </a:schemeClr>
                </a:solidFill>
              </a:rPr>
              <a:t>od</a:t>
            </a:r>
            <a:r>
              <a:rPr lang="hu-HU" dirty="0">
                <a:solidFill>
                  <a:schemeClr val="bg2">
                    <a:lumMod val="60000"/>
                    <a:lumOff val="40000"/>
                  </a:schemeClr>
                </a:solidFill>
              </a:rPr>
              <a:t> </a:t>
            </a:r>
            <a:r>
              <a:rPr lang="hu-HU" dirty="0" err="1">
                <a:solidFill>
                  <a:schemeClr val="bg2">
                    <a:lumMod val="60000"/>
                    <a:lumOff val="40000"/>
                  </a:schemeClr>
                </a:solidFill>
              </a:rPr>
              <a:t>nich</a:t>
            </a:r>
            <a:r>
              <a:rPr lang="hu-HU" dirty="0">
                <a:solidFill>
                  <a:schemeClr val="bg2">
                    <a:lumMod val="60000"/>
                    <a:lumOff val="40000"/>
                  </a:schemeClr>
                </a:solidFill>
              </a:rPr>
              <a:t> </a:t>
            </a:r>
            <a:r>
              <a:rPr lang="hu-HU" dirty="0" err="1">
                <a:solidFill>
                  <a:schemeClr val="bg2">
                    <a:lumMod val="60000"/>
                    <a:lumOff val="40000"/>
                  </a:schemeClr>
                </a:solidFill>
              </a:rPr>
              <a:t>výrazne</a:t>
            </a:r>
            <a:r>
              <a:rPr lang="hu-HU" dirty="0">
                <a:solidFill>
                  <a:schemeClr val="bg2">
                    <a:lumMod val="60000"/>
                    <a:lumOff val="40000"/>
                  </a:schemeClr>
                </a:solidFill>
              </a:rPr>
              <a:t> </a:t>
            </a:r>
            <a:r>
              <a:rPr lang="hu-HU" dirty="0" err="1">
                <a:solidFill>
                  <a:schemeClr val="bg2">
                    <a:lumMod val="60000"/>
                    <a:lumOff val="40000"/>
                  </a:schemeClr>
                </a:solidFill>
              </a:rPr>
              <a:t>líšia</a:t>
            </a:r>
            <a:r>
              <a:rPr lang="hu-HU" dirty="0">
                <a:solidFill>
                  <a:schemeClr val="bg2">
                    <a:lumMod val="60000"/>
                    <a:lumOff val="40000"/>
                  </a:schemeClr>
                </a:solidFill>
              </a:rPr>
              <a:t> a v </a:t>
            </a:r>
            <a:r>
              <a:rPr lang="hu-HU" dirty="0" err="1">
                <a:solidFill>
                  <a:schemeClr val="bg2">
                    <a:lumMod val="60000"/>
                    <a:lumOff val="40000"/>
                  </a:schemeClr>
                </a:solidFill>
              </a:rPr>
              <a:t>mnohých</a:t>
            </a:r>
            <a:r>
              <a:rPr lang="hu-HU" dirty="0">
                <a:solidFill>
                  <a:schemeClr val="bg2">
                    <a:lumMod val="60000"/>
                    <a:lumOff val="40000"/>
                  </a:schemeClr>
                </a:solidFill>
              </a:rPr>
              <a:t> </a:t>
            </a:r>
            <a:r>
              <a:rPr lang="hu-HU" dirty="0" err="1">
                <a:solidFill>
                  <a:schemeClr val="bg2">
                    <a:lumMod val="60000"/>
                    <a:lumOff val="40000"/>
                  </a:schemeClr>
                </a:solidFill>
              </a:rPr>
              <a:t>prípadoch</a:t>
            </a:r>
            <a:r>
              <a:rPr lang="hu-HU" dirty="0">
                <a:solidFill>
                  <a:schemeClr val="bg2">
                    <a:lumMod val="60000"/>
                    <a:lumOff val="40000"/>
                  </a:schemeClr>
                </a:solidFill>
              </a:rPr>
              <a:t> </a:t>
            </a:r>
            <a:r>
              <a:rPr lang="hu-HU" dirty="0" err="1">
                <a:solidFill>
                  <a:schemeClr val="bg2">
                    <a:lumMod val="60000"/>
                    <a:lumOff val="40000"/>
                  </a:schemeClr>
                </a:solidFill>
              </a:rPr>
              <a:t>ich</a:t>
            </a:r>
            <a:r>
              <a:rPr lang="hu-HU" dirty="0">
                <a:solidFill>
                  <a:schemeClr val="bg2">
                    <a:lumMod val="60000"/>
                    <a:lumOff val="40000"/>
                  </a:schemeClr>
                </a:solidFill>
              </a:rPr>
              <a:t> </a:t>
            </a:r>
            <a:r>
              <a:rPr lang="hu-HU" dirty="0" err="1">
                <a:solidFill>
                  <a:schemeClr val="bg2">
                    <a:lumMod val="60000"/>
                    <a:lumOff val="40000"/>
                  </a:schemeClr>
                </a:solidFill>
              </a:rPr>
              <a:t>používatelia</a:t>
            </a:r>
            <a:r>
              <a:rPr lang="hu-HU" dirty="0">
                <a:solidFill>
                  <a:schemeClr val="bg2">
                    <a:lumMod val="60000"/>
                    <a:lumOff val="40000"/>
                  </a:schemeClr>
                </a:solidFill>
              </a:rPr>
              <a:t> </a:t>
            </a:r>
            <a:r>
              <a:rPr lang="hu-HU" dirty="0" err="1">
                <a:solidFill>
                  <a:schemeClr val="bg2">
                    <a:lumMod val="60000"/>
                    <a:lumOff val="40000"/>
                  </a:schemeClr>
                </a:solidFill>
              </a:rPr>
              <a:t>odmietajú</a:t>
            </a:r>
            <a:r>
              <a:rPr lang="hu-HU" dirty="0">
                <a:solidFill>
                  <a:schemeClr val="bg2">
                    <a:lumMod val="60000"/>
                    <a:lumOff val="40000"/>
                  </a:schemeClr>
                </a:solidFill>
              </a:rPr>
              <a:t>. </a:t>
            </a:r>
            <a:r>
              <a:rPr lang="hu-HU" dirty="0" err="1">
                <a:solidFill>
                  <a:schemeClr val="bg2">
                    <a:lumMod val="60000"/>
                    <a:lumOff val="40000"/>
                  </a:schemeClr>
                </a:solidFill>
              </a:rPr>
              <a:t>Vo</a:t>
            </a:r>
            <a:r>
              <a:rPr lang="hu-HU" dirty="0">
                <a:solidFill>
                  <a:schemeClr val="bg2">
                    <a:lumMod val="60000"/>
                    <a:lumOff val="40000"/>
                  </a:schemeClr>
                </a:solidFill>
              </a:rPr>
              <a:t> </a:t>
            </a:r>
            <a:r>
              <a:rPr lang="hu-HU" dirty="0" err="1">
                <a:solidFill>
                  <a:schemeClr val="bg2">
                    <a:lumMod val="60000"/>
                    <a:lumOff val="40000"/>
                  </a:schemeClr>
                </a:solidFill>
              </a:rPr>
              <a:t>väčšine</a:t>
            </a:r>
            <a:r>
              <a:rPr lang="hu-HU" dirty="0">
                <a:solidFill>
                  <a:schemeClr val="bg2">
                    <a:lumMod val="60000"/>
                    <a:lumOff val="40000"/>
                  </a:schemeClr>
                </a:solidFill>
              </a:rPr>
              <a:t> </a:t>
            </a:r>
            <a:r>
              <a:rPr lang="hu-HU" dirty="0" err="1">
                <a:solidFill>
                  <a:schemeClr val="bg2">
                    <a:lumMod val="60000"/>
                    <a:lumOff val="40000"/>
                  </a:schemeClr>
                </a:solidFill>
              </a:rPr>
              <a:t>prípadov</a:t>
            </a:r>
            <a:r>
              <a:rPr lang="hu-HU" dirty="0">
                <a:solidFill>
                  <a:schemeClr val="bg2">
                    <a:lumMod val="60000"/>
                    <a:lumOff val="40000"/>
                  </a:schemeClr>
                </a:solidFill>
              </a:rPr>
              <a:t> </a:t>
            </a:r>
            <a:r>
              <a:rPr lang="hu-HU" dirty="0" err="1">
                <a:solidFill>
                  <a:schemeClr val="bg2">
                    <a:lumMod val="60000"/>
                    <a:lumOff val="40000"/>
                  </a:schemeClr>
                </a:solidFill>
              </a:rPr>
              <a:t>nie</a:t>
            </a:r>
            <a:r>
              <a:rPr lang="hu-HU" dirty="0">
                <a:solidFill>
                  <a:schemeClr val="bg2">
                    <a:lumMod val="60000"/>
                    <a:lumOff val="40000"/>
                  </a:schemeClr>
                </a:solidFill>
              </a:rPr>
              <a:t> je </a:t>
            </a:r>
            <a:r>
              <a:rPr lang="hu-HU" dirty="0" err="1">
                <a:solidFill>
                  <a:schemeClr val="bg2">
                    <a:lumMod val="60000"/>
                    <a:lumOff val="40000"/>
                  </a:schemeClr>
                </a:solidFill>
              </a:rPr>
              <a:t>najväčšou</a:t>
            </a:r>
            <a:r>
              <a:rPr lang="hu-HU" dirty="0">
                <a:solidFill>
                  <a:schemeClr val="bg2">
                    <a:lumMod val="60000"/>
                    <a:lumOff val="40000"/>
                  </a:schemeClr>
                </a:solidFill>
              </a:rPr>
              <a:t> </a:t>
            </a:r>
            <a:r>
              <a:rPr lang="hu-HU" dirty="0" err="1">
                <a:solidFill>
                  <a:schemeClr val="bg2">
                    <a:lumMod val="60000"/>
                    <a:lumOff val="40000"/>
                  </a:schemeClr>
                </a:solidFill>
              </a:rPr>
              <a:t>výzvou</a:t>
            </a:r>
            <a:r>
              <a:rPr lang="hu-HU" dirty="0">
                <a:solidFill>
                  <a:schemeClr val="bg2">
                    <a:lumMod val="60000"/>
                    <a:lumOff val="40000"/>
                  </a:schemeClr>
                </a:solidFill>
              </a:rPr>
              <a:t> </a:t>
            </a:r>
            <a:r>
              <a:rPr lang="hu-HU" dirty="0" err="1">
                <a:solidFill>
                  <a:schemeClr val="bg2">
                    <a:lumMod val="60000"/>
                    <a:lumOff val="40000"/>
                  </a:schemeClr>
                </a:solidFill>
              </a:rPr>
              <a:t>pre</a:t>
            </a:r>
            <a:r>
              <a:rPr lang="hu-HU" dirty="0">
                <a:solidFill>
                  <a:schemeClr val="bg2">
                    <a:lumMod val="60000"/>
                    <a:lumOff val="40000"/>
                  </a:schemeClr>
                </a:solidFill>
              </a:rPr>
              <a:t> </a:t>
            </a:r>
            <a:r>
              <a:rPr lang="hu-HU" dirty="0" err="1">
                <a:solidFill>
                  <a:schemeClr val="bg2">
                    <a:lumMod val="60000"/>
                    <a:lumOff val="40000"/>
                  </a:schemeClr>
                </a:solidFill>
              </a:rPr>
              <a:t>hlasové</a:t>
            </a:r>
            <a:r>
              <a:rPr lang="hu-HU" dirty="0">
                <a:solidFill>
                  <a:schemeClr val="bg2">
                    <a:lumMod val="60000"/>
                    <a:lumOff val="40000"/>
                  </a:schemeClr>
                </a:solidFill>
              </a:rPr>
              <a:t> a </a:t>
            </a:r>
            <a:r>
              <a:rPr lang="hu-HU" dirty="0" err="1">
                <a:solidFill>
                  <a:schemeClr val="bg2">
                    <a:lumMod val="60000"/>
                    <a:lumOff val="40000"/>
                  </a:schemeClr>
                </a:solidFill>
              </a:rPr>
              <a:t>videohovory</a:t>
            </a:r>
            <a:r>
              <a:rPr lang="hu-HU" dirty="0">
                <a:solidFill>
                  <a:schemeClr val="bg2">
                    <a:lumMod val="60000"/>
                    <a:lumOff val="40000"/>
                  </a:schemeClr>
                </a:solidFill>
              </a:rPr>
              <a:t> </a:t>
            </a:r>
            <a:r>
              <a:rPr lang="hu-HU" dirty="0" err="1">
                <a:solidFill>
                  <a:schemeClr val="bg2">
                    <a:lumMod val="60000"/>
                    <a:lumOff val="40000"/>
                  </a:schemeClr>
                </a:solidFill>
              </a:rPr>
              <a:t>práve</a:t>
            </a:r>
            <a:r>
              <a:rPr lang="hu-HU" dirty="0">
                <a:solidFill>
                  <a:schemeClr val="bg2">
                    <a:lumMod val="60000"/>
                    <a:lumOff val="40000"/>
                  </a:schemeClr>
                </a:solidFill>
              </a:rPr>
              <a:t> </a:t>
            </a:r>
            <a:r>
              <a:rPr lang="hu-HU" dirty="0" err="1">
                <a:solidFill>
                  <a:schemeClr val="bg2">
                    <a:lumMod val="60000"/>
                    <a:lumOff val="40000"/>
                  </a:schemeClr>
                </a:solidFill>
              </a:rPr>
              <a:t>vybavenie</a:t>
            </a:r>
            <a:r>
              <a:rPr lang="hu-HU" dirty="0">
                <a:solidFill>
                  <a:schemeClr val="bg2">
                    <a:lumMod val="60000"/>
                    <a:lumOff val="40000"/>
                  </a:schemeClr>
                </a:solidFill>
              </a:rPr>
              <a:t> </a:t>
            </a:r>
            <a:r>
              <a:rPr lang="hu-HU" dirty="0" err="1">
                <a:solidFill>
                  <a:schemeClr val="bg2">
                    <a:lumMod val="60000"/>
                    <a:lumOff val="40000"/>
                  </a:schemeClr>
                </a:solidFill>
              </a:rPr>
              <a:t>alebo</a:t>
            </a:r>
            <a:r>
              <a:rPr lang="hu-HU" dirty="0">
                <a:solidFill>
                  <a:schemeClr val="bg2">
                    <a:lumMod val="60000"/>
                    <a:lumOff val="40000"/>
                  </a:schemeClr>
                </a:solidFill>
              </a:rPr>
              <a:t> </a:t>
            </a:r>
            <a:r>
              <a:rPr lang="hu-HU" dirty="0" err="1">
                <a:solidFill>
                  <a:schemeClr val="bg2">
                    <a:lumMod val="60000"/>
                    <a:lumOff val="40000"/>
                  </a:schemeClr>
                </a:solidFill>
              </a:rPr>
              <a:t>technické</a:t>
            </a:r>
            <a:r>
              <a:rPr lang="hu-HU" dirty="0">
                <a:solidFill>
                  <a:schemeClr val="bg2">
                    <a:lumMod val="60000"/>
                    <a:lumOff val="40000"/>
                  </a:schemeClr>
                </a:solidFill>
              </a:rPr>
              <a:t> </a:t>
            </a:r>
            <a:r>
              <a:rPr lang="hu-HU" dirty="0" err="1">
                <a:solidFill>
                  <a:schemeClr val="bg2">
                    <a:lumMod val="60000"/>
                    <a:lumOff val="40000"/>
                  </a:schemeClr>
                </a:solidFill>
              </a:rPr>
              <a:t>zázemie</a:t>
            </a:r>
            <a:r>
              <a:rPr lang="hu-HU" dirty="0">
                <a:solidFill>
                  <a:schemeClr val="bg2">
                    <a:lumMod val="60000"/>
                    <a:lumOff val="40000"/>
                  </a:schemeClr>
                </a:solidFill>
              </a:rPr>
              <a:t>, </a:t>
            </a:r>
            <a:r>
              <a:rPr lang="hu-HU" dirty="0" err="1">
                <a:solidFill>
                  <a:schemeClr val="bg2">
                    <a:lumMod val="60000"/>
                    <a:lumOff val="40000"/>
                  </a:schemeClr>
                </a:solidFill>
              </a:rPr>
              <a:t>ale</a:t>
            </a:r>
            <a:r>
              <a:rPr lang="hu-HU" dirty="0">
                <a:solidFill>
                  <a:schemeClr val="bg2">
                    <a:lumMod val="60000"/>
                    <a:lumOff val="40000"/>
                  </a:schemeClr>
                </a:solidFill>
              </a:rPr>
              <a:t> </a:t>
            </a:r>
            <a:r>
              <a:rPr lang="hu-HU" dirty="0" err="1">
                <a:solidFill>
                  <a:schemeClr val="bg2">
                    <a:lumMod val="60000"/>
                    <a:lumOff val="40000"/>
                  </a:schemeClr>
                </a:solidFill>
              </a:rPr>
              <a:t>skôr</a:t>
            </a:r>
            <a:r>
              <a:rPr lang="hu-HU" dirty="0">
                <a:solidFill>
                  <a:schemeClr val="bg2">
                    <a:lumMod val="60000"/>
                    <a:lumOff val="40000"/>
                  </a:schemeClr>
                </a:solidFill>
              </a:rPr>
              <a:t> </a:t>
            </a:r>
            <a:r>
              <a:rPr lang="hu-HU" dirty="0" err="1">
                <a:solidFill>
                  <a:schemeClr val="bg2">
                    <a:lumMod val="60000"/>
                    <a:lumOff val="40000"/>
                  </a:schemeClr>
                </a:solidFill>
              </a:rPr>
              <a:t>osobné</a:t>
            </a:r>
            <a:r>
              <a:rPr lang="hu-HU" dirty="0">
                <a:solidFill>
                  <a:schemeClr val="bg2">
                    <a:lumMod val="60000"/>
                    <a:lumOff val="40000"/>
                  </a:schemeClr>
                </a:solidFill>
              </a:rPr>
              <a:t> </a:t>
            </a:r>
            <a:r>
              <a:rPr lang="hu-HU" dirty="0" err="1">
                <a:solidFill>
                  <a:schemeClr val="bg2">
                    <a:lumMod val="60000"/>
                    <a:lumOff val="40000"/>
                  </a:schemeClr>
                </a:solidFill>
              </a:rPr>
              <a:t>prostredie</a:t>
            </a:r>
            <a:r>
              <a:rPr lang="hu-HU" dirty="0">
                <a:solidFill>
                  <a:schemeClr val="bg2">
                    <a:lumMod val="60000"/>
                    <a:lumOff val="40000"/>
                  </a:schemeClr>
                </a:solidFill>
              </a:rPr>
              <a:t>, v </a:t>
            </a:r>
            <a:r>
              <a:rPr lang="hu-HU" dirty="0" err="1">
                <a:solidFill>
                  <a:schemeClr val="bg2">
                    <a:lumMod val="60000"/>
                    <a:lumOff val="40000"/>
                  </a:schemeClr>
                </a:solidFill>
              </a:rPr>
              <a:t>ktorom</a:t>
            </a:r>
            <a:r>
              <a:rPr lang="hu-HU" dirty="0">
                <a:solidFill>
                  <a:schemeClr val="bg2">
                    <a:lumMod val="60000"/>
                    <a:lumOff val="40000"/>
                  </a:schemeClr>
                </a:solidFill>
              </a:rPr>
              <a:t> </a:t>
            </a:r>
            <a:r>
              <a:rPr lang="hu-HU" dirty="0" err="1">
                <a:solidFill>
                  <a:schemeClr val="bg2">
                    <a:lumMod val="60000"/>
                    <a:lumOff val="40000"/>
                  </a:schemeClr>
                </a:solidFill>
              </a:rPr>
              <a:t>chceme</a:t>
            </a:r>
            <a:r>
              <a:rPr lang="hu-HU" dirty="0">
                <a:solidFill>
                  <a:schemeClr val="bg2">
                    <a:lumMod val="60000"/>
                    <a:lumOff val="40000"/>
                  </a:schemeClr>
                </a:solidFill>
              </a:rPr>
              <a:t> </a:t>
            </a:r>
            <a:r>
              <a:rPr lang="hu-HU" dirty="0" err="1">
                <a:solidFill>
                  <a:schemeClr val="bg2">
                    <a:lumMod val="60000"/>
                    <a:lumOff val="40000"/>
                  </a:schemeClr>
                </a:solidFill>
              </a:rPr>
              <a:t>tieto</a:t>
            </a:r>
            <a:r>
              <a:rPr lang="hu-HU" dirty="0">
                <a:solidFill>
                  <a:schemeClr val="bg2">
                    <a:lumMod val="60000"/>
                    <a:lumOff val="40000"/>
                  </a:schemeClr>
                </a:solidFill>
              </a:rPr>
              <a:t> </a:t>
            </a:r>
            <a:r>
              <a:rPr lang="hu-HU" dirty="0" err="1">
                <a:solidFill>
                  <a:schemeClr val="bg2">
                    <a:lumMod val="60000"/>
                    <a:lumOff val="40000"/>
                  </a:schemeClr>
                </a:solidFill>
              </a:rPr>
              <a:t>hovory</a:t>
            </a:r>
            <a:r>
              <a:rPr lang="hu-HU" dirty="0">
                <a:solidFill>
                  <a:schemeClr val="bg2">
                    <a:lumMod val="60000"/>
                    <a:lumOff val="40000"/>
                  </a:schemeClr>
                </a:solidFill>
              </a:rPr>
              <a:t> </a:t>
            </a:r>
            <a:r>
              <a:rPr lang="hu-HU" dirty="0" err="1">
                <a:solidFill>
                  <a:schemeClr val="bg2">
                    <a:lumMod val="60000"/>
                    <a:lumOff val="40000"/>
                  </a:schemeClr>
                </a:solidFill>
              </a:rPr>
              <a:t>uskutočňovať</a:t>
            </a:r>
            <a:r>
              <a:rPr lang="hu-HU" dirty="0">
                <a:solidFill>
                  <a:schemeClr val="bg2">
                    <a:lumMod val="60000"/>
                    <a:lumOff val="40000"/>
                  </a:schemeClr>
                </a:solidFill>
              </a:rPr>
              <a:t>.</a:t>
            </a:r>
          </a:p>
        </p:txBody>
      </p:sp>
      <p:pic>
        <p:nvPicPr>
          <p:cNvPr id="18" name="Picture 3">
            <a:extLst>
              <a:ext uri="{FF2B5EF4-FFF2-40B4-BE49-F238E27FC236}">
                <a16:creationId xmlns:a16="http://schemas.microsoft.com/office/drawing/2014/main" xmlns="" id="{FF51485A-E773-4AB7-9B0F-B3C4CFD5B01A}"/>
              </a:ext>
            </a:extLst>
          </p:cNvPr>
          <p:cNvPicPr>
            <a:picLocks noChangeAspect="1"/>
          </p:cNvPicPr>
          <p:nvPr/>
        </p:nvPicPr>
        <p:blipFill>
          <a:blip r:embed="rId2"/>
          <a:stretch>
            <a:fillRect/>
          </a:stretch>
        </p:blipFill>
        <p:spPr>
          <a:xfrm>
            <a:off x="6639950" y="13140"/>
            <a:ext cx="5552049" cy="1657101"/>
          </a:xfrm>
          <a:prstGeom prst="rect">
            <a:avLst/>
          </a:prstGeom>
        </p:spPr>
      </p:pic>
      <p:pic>
        <p:nvPicPr>
          <p:cNvPr id="10" name="Picture 4">
            <a:extLst>
              <a:ext uri="{FF2B5EF4-FFF2-40B4-BE49-F238E27FC236}">
                <a16:creationId xmlns:a16="http://schemas.microsoft.com/office/drawing/2014/main" xmlns="" id="{99FFDDBD-A09E-4049-8F0A-6CBA19FF0AF3}"/>
              </a:ext>
            </a:extLst>
          </p:cNvPr>
          <p:cNvPicPr>
            <a:picLocks noChangeAspect="1"/>
          </p:cNvPicPr>
          <p:nvPr/>
        </p:nvPicPr>
        <p:blipFill>
          <a:blip r:embed="rId3"/>
          <a:stretch>
            <a:fillRect/>
          </a:stretch>
        </p:blipFill>
        <p:spPr>
          <a:xfrm>
            <a:off x="7976381" y="5685799"/>
            <a:ext cx="3742006" cy="931667"/>
          </a:xfrm>
          <a:prstGeom prst="rect">
            <a:avLst/>
          </a:prstGeom>
        </p:spPr>
      </p:pic>
    </p:spTree>
    <p:extLst>
      <p:ext uri="{BB962C8B-B14F-4D97-AF65-F5344CB8AC3E}">
        <p14:creationId xmlns:p14="http://schemas.microsoft.com/office/powerpoint/2010/main" val="573338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67D630-F74E-4EFE-9F38-2890D8064C34}"/>
              </a:ext>
            </a:extLst>
          </p:cNvPr>
          <p:cNvSpPr>
            <a:spLocks noGrp="1"/>
          </p:cNvSpPr>
          <p:nvPr>
            <p:ph type="title"/>
          </p:nvPr>
        </p:nvSpPr>
        <p:spPr>
          <a:xfrm>
            <a:off x="643467" y="321734"/>
            <a:ext cx="5729198" cy="1348507"/>
          </a:xfrm>
        </p:spPr>
        <p:txBody>
          <a:bodyPr>
            <a:normAutofit/>
          </a:bodyPr>
          <a:lstStyle/>
          <a:p>
            <a:r>
              <a:rPr lang="hu-HU" sz="2000" dirty="0">
                <a:solidFill>
                  <a:schemeClr val="accent6">
                    <a:lumMod val="75000"/>
                  </a:schemeClr>
                </a:solidFill>
              </a:rPr>
              <a:t>A személyes érintkezést nélkülöző kapcsolattartás</a:t>
            </a:r>
            <a:br>
              <a:rPr lang="hu-HU" sz="2000" dirty="0">
                <a:solidFill>
                  <a:schemeClr val="accent6">
                    <a:lumMod val="75000"/>
                  </a:schemeClr>
                </a:solidFill>
              </a:rPr>
            </a:br>
            <a:r>
              <a:rPr lang="pl-PL" sz="2000" dirty="0">
                <a:solidFill>
                  <a:schemeClr val="accent6">
                    <a:lumMod val="75000"/>
                  </a:schemeClr>
                </a:solidFill>
              </a:rPr>
              <a:t>Udržiavanie kontaktu bez osobného kontaktu</a:t>
            </a:r>
            <a:endParaRPr lang="en-GB" sz="3600" dirty="0">
              <a:solidFill>
                <a:schemeClr val="accent6">
                  <a:lumMod val="75000"/>
                </a:schemeClr>
              </a:solidFill>
            </a:endParaRPr>
          </a:p>
        </p:txBody>
      </p:sp>
      <p:sp>
        <p:nvSpPr>
          <p:cNvPr id="3" name="Content Placeholder 2">
            <a:extLst>
              <a:ext uri="{FF2B5EF4-FFF2-40B4-BE49-F238E27FC236}">
                <a16:creationId xmlns:a16="http://schemas.microsoft.com/office/drawing/2014/main" xmlns="" id="{485CB320-0B63-4681-8EFE-29EC0DF91E4E}"/>
              </a:ext>
            </a:extLst>
          </p:cNvPr>
          <p:cNvSpPr>
            <a:spLocks noGrp="1"/>
          </p:cNvSpPr>
          <p:nvPr>
            <p:ph idx="1"/>
          </p:nvPr>
        </p:nvSpPr>
        <p:spPr>
          <a:xfrm>
            <a:off x="643467" y="1782981"/>
            <a:ext cx="10905065" cy="4097314"/>
          </a:xfrm>
        </p:spPr>
        <p:txBody>
          <a:bodyPr>
            <a:normAutofit/>
          </a:bodyPr>
          <a:lstStyle/>
          <a:p>
            <a:pPr marL="0" indent="0">
              <a:buNone/>
            </a:pPr>
            <a:r>
              <a:rPr lang="hu-HU" sz="2000" dirty="0"/>
              <a:t> </a:t>
            </a:r>
            <a:endParaRPr lang="en-GB" sz="2000" dirty="0"/>
          </a:p>
        </p:txBody>
      </p:sp>
      <p:pic>
        <p:nvPicPr>
          <p:cNvPr id="18" name="Picture 3">
            <a:extLst>
              <a:ext uri="{FF2B5EF4-FFF2-40B4-BE49-F238E27FC236}">
                <a16:creationId xmlns:a16="http://schemas.microsoft.com/office/drawing/2014/main" xmlns="" id="{36542594-A10B-4EB4-B032-7A198A7157A8}"/>
              </a:ext>
            </a:extLst>
          </p:cNvPr>
          <p:cNvPicPr>
            <a:picLocks noChangeAspect="1"/>
          </p:cNvPicPr>
          <p:nvPr/>
        </p:nvPicPr>
        <p:blipFill>
          <a:blip r:embed="rId2"/>
          <a:stretch>
            <a:fillRect/>
          </a:stretch>
        </p:blipFill>
        <p:spPr>
          <a:xfrm>
            <a:off x="6372665" y="5225374"/>
            <a:ext cx="5793667" cy="1535322"/>
          </a:xfrm>
          <a:prstGeom prst="rect">
            <a:avLst/>
          </a:prstGeom>
        </p:spPr>
      </p:pic>
      <p:sp>
        <p:nvSpPr>
          <p:cNvPr id="9" name="Szövegdoboz 8">
            <a:extLst>
              <a:ext uri="{FF2B5EF4-FFF2-40B4-BE49-F238E27FC236}">
                <a16:creationId xmlns:a16="http://schemas.microsoft.com/office/drawing/2014/main" xmlns="" id="{ACE92C05-4712-4BC0-BAAD-9D0A18889DE2}"/>
              </a:ext>
            </a:extLst>
          </p:cNvPr>
          <p:cNvSpPr txBox="1"/>
          <p:nvPr/>
        </p:nvSpPr>
        <p:spPr>
          <a:xfrm>
            <a:off x="643467" y="2416855"/>
            <a:ext cx="11088988" cy="3416320"/>
          </a:xfrm>
          <a:prstGeom prst="rect">
            <a:avLst/>
          </a:prstGeom>
          <a:noFill/>
        </p:spPr>
        <p:txBody>
          <a:bodyPr wrap="square">
            <a:spAutoFit/>
          </a:bodyPr>
          <a:lstStyle/>
          <a:p>
            <a:r>
              <a:rPr lang="hu-HU" dirty="0"/>
              <a:t>A személyes érintkezést nélkülöző kapcsolattartás </a:t>
            </a:r>
            <a:r>
              <a:rPr lang="hu-HU" dirty="0" err="1"/>
              <a:t>mindannyiunkat</a:t>
            </a:r>
            <a:r>
              <a:rPr lang="hu-HU" dirty="0"/>
              <a:t> próbára tesz. Ha távmunkát végzünk, otthonról dolgozunk, esetleg egy virtuális, a világ különböző részein elszórva tevékenykedő csapat tagjai vagyunk, akkor a helyzet adta előnyök mellett, mint például a rugalmasság, bizony néhány negatívummal is szembesülni fogunk. Ezek közül a legalapvetőbb, hogy nehézzé válik a bizalom kiépítése vagy épp megtartása.</a:t>
            </a:r>
          </a:p>
          <a:p>
            <a:endParaRPr lang="hu-HU" dirty="0"/>
          </a:p>
          <a:p>
            <a:r>
              <a:rPr lang="hu-HU" dirty="0" err="1">
                <a:solidFill>
                  <a:schemeClr val="accent6">
                    <a:lumMod val="75000"/>
                  </a:schemeClr>
                </a:solidFill>
              </a:rPr>
              <a:t>Udržiavanie</a:t>
            </a:r>
            <a:r>
              <a:rPr lang="hu-HU" dirty="0">
                <a:solidFill>
                  <a:schemeClr val="accent6">
                    <a:lumMod val="75000"/>
                  </a:schemeClr>
                </a:solidFill>
              </a:rPr>
              <a:t> </a:t>
            </a:r>
            <a:r>
              <a:rPr lang="hu-HU" dirty="0" err="1">
                <a:solidFill>
                  <a:schemeClr val="accent6">
                    <a:lumMod val="75000"/>
                  </a:schemeClr>
                </a:solidFill>
              </a:rPr>
              <a:t>kontaktu</a:t>
            </a:r>
            <a:r>
              <a:rPr lang="hu-HU" dirty="0">
                <a:solidFill>
                  <a:schemeClr val="accent6">
                    <a:lumMod val="75000"/>
                  </a:schemeClr>
                </a:solidFill>
              </a:rPr>
              <a:t> </a:t>
            </a:r>
            <a:r>
              <a:rPr lang="hu-HU" dirty="0" err="1">
                <a:solidFill>
                  <a:schemeClr val="accent6">
                    <a:lumMod val="75000"/>
                  </a:schemeClr>
                </a:solidFill>
              </a:rPr>
              <a:t>bez</a:t>
            </a:r>
            <a:r>
              <a:rPr lang="hu-HU" dirty="0">
                <a:solidFill>
                  <a:schemeClr val="accent6">
                    <a:lumMod val="75000"/>
                  </a:schemeClr>
                </a:solidFill>
              </a:rPr>
              <a:t> </a:t>
            </a:r>
            <a:r>
              <a:rPr lang="hu-HU" dirty="0" err="1">
                <a:solidFill>
                  <a:schemeClr val="accent6">
                    <a:lumMod val="75000"/>
                  </a:schemeClr>
                </a:solidFill>
              </a:rPr>
              <a:t>osobného</a:t>
            </a:r>
            <a:r>
              <a:rPr lang="hu-HU" dirty="0">
                <a:solidFill>
                  <a:schemeClr val="accent6">
                    <a:lumMod val="75000"/>
                  </a:schemeClr>
                </a:solidFill>
              </a:rPr>
              <a:t> </a:t>
            </a:r>
            <a:r>
              <a:rPr lang="hu-HU" dirty="0" err="1">
                <a:solidFill>
                  <a:schemeClr val="accent6">
                    <a:lumMod val="75000"/>
                  </a:schemeClr>
                </a:solidFill>
              </a:rPr>
              <a:t>kontaktu</a:t>
            </a:r>
            <a:r>
              <a:rPr lang="hu-HU" dirty="0">
                <a:solidFill>
                  <a:schemeClr val="accent6">
                    <a:lumMod val="75000"/>
                  </a:schemeClr>
                </a:solidFill>
              </a:rPr>
              <a:t> </a:t>
            </a:r>
            <a:r>
              <a:rPr lang="hu-HU" dirty="0" err="1">
                <a:solidFill>
                  <a:schemeClr val="accent6">
                    <a:lumMod val="75000"/>
                  </a:schemeClr>
                </a:solidFill>
              </a:rPr>
              <a:t>nás</a:t>
            </a:r>
            <a:r>
              <a:rPr lang="hu-HU" dirty="0">
                <a:solidFill>
                  <a:schemeClr val="accent6">
                    <a:lumMod val="75000"/>
                  </a:schemeClr>
                </a:solidFill>
              </a:rPr>
              <a:t> </a:t>
            </a:r>
            <a:r>
              <a:rPr lang="hu-HU" dirty="0" err="1">
                <a:solidFill>
                  <a:schemeClr val="accent6">
                    <a:lumMod val="75000"/>
                  </a:schemeClr>
                </a:solidFill>
              </a:rPr>
              <a:t>všetkých</a:t>
            </a:r>
            <a:r>
              <a:rPr lang="hu-HU" dirty="0">
                <a:solidFill>
                  <a:schemeClr val="accent6">
                    <a:lumMod val="75000"/>
                  </a:schemeClr>
                </a:solidFill>
              </a:rPr>
              <a:t> </a:t>
            </a:r>
            <a:r>
              <a:rPr lang="hu-HU" dirty="0" err="1">
                <a:solidFill>
                  <a:schemeClr val="accent6">
                    <a:lumMod val="75000"/>
                  </a:schemeClr>
                </a:solidFill>
              </a:rPr>
              <a:t>podrobuje</a:t>
            </a:r>
            <a:r>
              <a:rPr lang="hu-HU" dirty="0">
                <a:solidFill>
                  <a:schemeClr val="accent6">
                    <a:lumMod val="75000"/>
                  </a:schemeClr>
                </a:solidFill>
              </a:rPr>
              <a:t> </a:t>
            </a:r>
            <a:r>
              <a:rPr lang="hu-HU" dirty="0" err="1">
                <a:solidFill>
                  <a:schemeClr val="accent6">
                    <a:lumMod val="75000"/>
                  </a:schemeClr>
                </a:solidFill>
              </a:rPr>
              <a:t>skúške</a:t>
            </a:r>
            <a:r>
              <a:rPr lang="hu-HU" dirty="0">
                <a:solidFill>
                  <a:schemeClr val="accent6">
                    <a:lumMod val="75000"/>
                  </a:schemeClr>
                </a:solidFill>
              </a:rPr>
              <a:t>. </a:t>
            </a:r>
            <a:r>
              <a:rPr lang="hu-HU" dirty="0" err="1">
                <a:solidFill>
                  <a:schemeClr val="accent6">
                    <a:lumMod val="75000"/>
                  </a:schemeClr>
                </a:solidFill>
              </a:rPr>
              <a:t>Ak</a:t>
            </a:r>
            <a:r>
              <a:rPr lang="hu-HU" dirty="0">
                <a:solidFill>
                  <a:schemeClr val="accent6">
                    <a:lumMod val="75000"/>
                  </a:schemeClr>
                </a:solidFill>
              </a:rPr>
              <a:t> </a:t>
            </a:r>
            <a:r>
              <a:rPr lang="hu-HU" dirty="0" err="1">
                <a:solidFill>
                  <a:schemeClr val="accent6">
                    <a:lumMod val="75000"/>
                  </a:schemeClr>
                </a:solidFill>
              </a:rPr>
              <a:t>pracujeme</a:t>
            </a:r>
            <a:r>
              <a:rPr lang="hu-HU" dirty="0">
                <a:solidFill>
                  <a:schemeClr val="accent6">
                    <a:lumMod val="75000"/>
                  </a:schemeClr>
                </a:solidFill>
              </a:rPr>
              <a:t> na </a:t>
            </a:r>
            <a:r>
              <a:rPr lang="hu-HU" dirty="0" err="1">
                <a:solidFill>
                  <a:schemeClr val="accent6">
                    <a:lumMod val="75000"/>
                  </a:schemeClr>
                </a:solidFill>
              </a:rPr>
              <a:t>diaľku</a:t>
            </a:r>
            <a:r>
              <a:rPr lang="hu-HU" dirty="0">
                <a:solidFill>
                  <a:schemeClr val="accent6">
                    <a:lumMod val="75000"/>
                  </a:schemeClr>
                </a:solidFill>
              </a:rPr>
              <a:t>, </a:t>
            </a:r>
            <a:r>
              <a:rPr lang="hu-HU" dirty="0" err="1">
                <a:solidFill>
                  <a:schemeClr val="accent6">
                    <a:lumMod val="75000"/>
                  </a:schemeClr>
                </a:solidFill>
              </a:rPr>
              <a:t>pracujeme</a:t>
            </a:r>
            <a:r>
              <a:rPr lang="hu-HU" dirty="0">
                <a:solidFill>
                  <a:schemeClr val="accent6">
                    <a:lumMod val="75000"/>
                  </a:schemeClr>
                </a:solidFill>
              </a:rPr>
              <a:t> z </a:t>
            </a:r>
            <a:r>
              <a:rPr lang="hu-HU" dirty="0" err="1">
                <a:solidFill>
                  <a:schemeClr val="accent6">
                    <a:lumMod val="75000"/>
                  </a:schemeClr>
                </a:solidFill>
              </a:rPr>
              <a:t>domu</a:t>
            </a:r>
            <a:r>
              <a:rPr lang="hu-HU" dirty="0">
                <a:solidFill>
                  <a:schemeClr val="accent6">
                    <a:lumMod val="75000"/>
                  </a:schemeClr>
                </a:solidFill>
              </a:rPr>
              <a:t> </a:t>
            </a:r>
            <a:r>
              <a:rPr lang="hu-HU" dirty="0" err="1">
                <a:solidFill>
                  <a:schemeClr val="accent6">
                    <a:lumMod val="75000"/>
                  </a:schemeClr>
                </a:solidFill>
              </a:rPr>
              <a:t>alebo</a:t>
            </a:r>
            <a:r>
              <a:rPr lang="hu-HU" dirty="0">
                <a:solidFill>
                  <a:schemeClr val="accent6">
                    <a:lumMod val="75000"/>
                  </a:schemeClr>
                </a:solidFill>
              </a:rPr>
              <a:t> </a:t>
            </a:r>
            <a:r>
              <a:rPr lang="hu-HU" dirty="0" err="1">
                <a:solidFill>
                  <a:schemeClr val="accent6">
                    <a:lumMod val="75000"/>
                  </a:schemeClr>
                </a:solidFill>
              </a:rPr>
              <a:t>sme</a:t>
            </a:r>
            <a:r>
              <a:rPr lang="hu-HU" dirty="0">
                <a:solidFill>
                  <a:schemeClr val="accent6">
                    <a:lumMod val="75000"/>
                  </a:schemeClr>
                </a:solidFill>
              </a:rPr>
              <a:t> </a:t>
            </a:r>
            <a:r>
              <a:rPr lang="hu-HU" dirty="0" err="1">
                <a:solidFill>
                  <a:schemeClr val="accent6">
                    <a:lumMod val="75000"/>
                  </a:schemeClr>
                </a:solidFill>
              </a:rPr>
              <a:t>súčasťou</a:t>
            </a:r>
            <a:r>
              <a:rPr lang="hu-HU" dirty="0">
                <a:solidFill>
                  <a:schemeClr val="accent6">
                    <a:lumMod val="75000"/>
                  </a:schemeClr>
                </a:solidFill>
              </a:rPr>
              <a:t> </a:t>
            </a:r>
            <a:r>
              <a:rPr lang="hu-HU" dirty="0" err="1">
                <a:solidFill>
                  <a:schemeClr val="accent6">
                    <a:lumMod val="75000"/>
                  </a:schemeClr>
                </a:solidFill>
              </a:rPr>
              <a:t>virtuálneho</a:t>
            </a:r>
            <a:r>
              <a:rPr lang="hu-HU" dirty="0">
                <a:solidFill>
                  <a:schemeClr val="accent6">
                    <a:lumMod val="75000"/>
                  </a:schemeClr>
                </a:solidFill>
              </a:rPr>
              <a:t> </a:t>
            </a:r>
            <a:r>
              <a:rPr lang="hu-HU" dirty="0" err="1">
                <a:solidFill>
                  <a:schemeClr val="accent6">
                    <a:lumMod val="75000"/>
                  </a:schemeClr>
                </a:solidFill>
              </a:rPr>
              <a:t>tímu</a:t>
            </a:r>
            <a:r>
              <a:rPr lang="hu-HU" dirty="0">
                <a:solidFill>
                  <a:schemeClr val="accent6">
                    <a:lumMod val="75000"/>
                  </a:schemeClr>
                </a:solidFill>
              </a:rPr>
              <a:t> </a:t>
            </a:r>
            <a:r>
              <a:rPr lang="hu-HU" dirty="0" err="1">
                <a:solidFill>
                  <a:schemeClr val="accent6">
                    <a:lumMod val="75000"/>
                  </a:schemeClr>
                </a:solidFill>
              </a:rPr>
              <a:t>roztrúseného</a:t>
            </a:r>
            <a:r>
              <a:rPr lang="hu-HU" dirty="0">
                <a:solidFill>
                  <a:schemeClr val="accent6">
                    <a:lumMod val="75000"/>
                  </a:schemeClr>
                </a:solidFill>
              </a:rPr>
              <a:t> </a:t>
            </a:r>
            <a:r>
              <a:rPr lang="hu-HU" dirty="0" err="1">
                <a:solidFill>
                  <a:schemeClr val="accent6">
                    <a:lumMod val="75000"/>
                  </a:schemeClr>
                </a:solidFill>
              </a:rPr>
              <a:t>po</a:t>
            </a:r>
            <a:r>
              <a:rPr lang="hu-HU" dirty="0">
                <a:solidFill>
                  <a:schemeClr val="accent6">
                    <a:lumMod val="75000"/>
                  </a:schemeClr>
                </a:solidFill>
              </a:rPr>
              <a:t> </a:t>
            </a:r>
            <a:r>
              <a:rPr lang="hu-HU" dirty="0" err="1">
                <a:solidFill>
                  <a:schemeClr val="accent6">
                    <a:lumMod val="75000"/>
                  </a:schemeClr>
                </a:solidFill>
              </a:rPr>
              <a:t>rôznych</a:t>
            </a:r>
            <a:r>
              <a:rPr lang="hu-HU" dirty="0">
                <a:solidFill>
                  <a:schemeClr val="accent6">
                    <a:lumMod val="75000"/>
                  </a:schemeClr>
                </a:solidFill>
              </a:rPr>
              <a:t> </a:t>
            </a:r>
            <a:r>
              <a:rPr lang="hu-HU" dirty="0" err="1">
                <a:solidFill>
                  <a:schemeClr val="accent6">
                    <a:lumMod val="75000"/>
                  </a:schemeClr>
                </a:solidFill>
              </a:rPr>
              <a:t>častiach</a:t>
            </a:r>
            <a:r>
              <a:rPr lang="hu-HU" dirty="0">
                <a:solidFill>
                  <a:schemeClr val="accent6">
                    <a:lumMod val="75000"/>
                  </a:schemeClr>
                </a:solidFill>
              </a:rPr>
              <a:t> </a:t>
            </a:r>
            <a:r>
              <a:rPr lang="hu-HU" dirty="0" err="1">
                <a:solidFill>
                  <a:schemeClr val="accent6">
                    <a:lumMod val="75000"/>
                  </a:schemeClr>
                </a:solidFill>
              </a:rPr>
              <a:t>sveta</a:t>
            </a:r>
            <a:r>
              <a:rPr lang="hu-HU" dirty="0">
                <a:solidFill>
                  <a:schemeClr val="accent6">
                    <a:lumMod val="75000"/>
                  </a:schemeClr>
                </a:solidFill>
              </a:rPr>
              <a:t>, </a:t>
            </a:r>
            <a:r>
              <a:rPr lang="hu-HU" dirty="0" err="1">
                <a:solidFill>
                  <a:schemeClr val="accent6">
                    <a:lumMod val="75000"/>
                  </a:schemeClr>
                </a:solidFill>
              </a:rPr>
              <a:t>okrem</a:t>
            </a:r>
            <a:r>
              <a:rPr lang="hu-HU" dirty="0">
                <a:solidFill>
                  <a:schemeClr val="accent6">
                    <a:lumMod val="75000"/>
                  </a:schemeClr>
                </a:solidFill>
              </a:rPr>
              <a:t> </a:t>
            </a:r>
            <a:r>
              <a:rPr lang="hu-HU" dirty="0" err="1">
                <a:solidFill>
                  <a:schemeClr val="accent6">
                    <a:lumMod val="75000"/>
                  </a:schemeClr>
                </a:solidFill>
              </a:rPr>
              <a:t>výhod</a:t>
            </a:r>
            <a:r>
              <a:rPr lang="hu-HU" dirty="0">
                <a:solidFill>
                  <a:schemeClr val="accent6">
                    <a:lumMod val="75000"/>
                  </a:schemeClr>
                </a:solidFill>
              </a:rPr>
              <a:t> </a:t>
            </a:r>
            <a:r>
              <a:rPr lang="hu-HU" dirty="0" err="1">
                <a:solidFill>
                  <a:schemeClr val="accent6">
                    <a:lumMod val="75000"/>
                  </a:schemeClr>
                </a:solidFill>
              </a:rPr>
              <a:t>situácie</a:t>
            </a:r>
            <a:r>
              <a:rPr lang="hu-HU" dirty="0">
                <a:solidFill>
                  <a:schemeClr val="accent6">
                    <a:lumMod val="75000"/>
                  </a:schemeClr>
                </a:solidFill>
              </a:rPr>
              <a:t>, </a:t>
            </a:r>
            <a:r>
              <a:rPr lang="hu-HU" dirty="0" err="1">
                <a:solidFill>
                  <a:schemeClr val="accent6">
                    <a:lumMod val="75000"/>
                  </a:schemeClr>
                </a:solidFill>
              </a:rPr>
              <a:t>ako</a:t>
            </a:r>
            <a:r>
              <a:rPr lang="hu-HU" dirty="0">
                <a:solidFill>
                  <a:schemeClr val="accent6">
                    <a:lumMod val="75000"/>
                  </a:schemeClr>
                </a:solidFill>
              </a:rPr>
              <a:t> je </a:t>
            </a:r>
            <a:r>
              <a:rPr lang="hu-HU" dirty="0" err="1">
                <a:solidFill>
                  <a:schemeClr val="accent6">
                    <a:lumMod val="75000"/>
                  </a:schemeClr>
                </a:solidFill>
              </a:rPr>
              <a:t>flexibilita</a:t>
            </a:r>
            <a:r>
              <a:rPr lang="hu-HU" dirty="0">
                <a:solidFill>
                  <a:schemeClr val="accent6">
                    <a:lumMod val="75000"/>
                  </a:schemeClr>
                </a:solidFill>
              </a:rPr>
              <a:t>, </a:t>
            </a:r>
            <a:r>
              <a:rPr lang="hu-HU" dirty="0" err="1">
                <a:solidFill>
                  <a:schemeClr val="accent6">
                    <a:lumMod val="75000"/>
                  </a:schemeClr>
                </a:solidFill>
              </a:rPr>
              <a:t>sa</a:t>
            </a:r>
            <a:r>
              <a:rPr lang="hu-HU" dirty="0">
                <a:solidFill>
                  <a:schemeClr val="accent6">
                    <a:lumMod val="75000"/>
                  </a:schemeClr>
                </a:solidFill>
              </a:rPr>
              <a:t> </a:t>
            </a:r>
            <a:r>
              <a:rPr lang="hu-HU" dirty="0" err="1">
                <a:solidFill>
                  <a:schemeClr val="accent6">
                    <a:lumMod val="75000"/>
                  </a:schemeClr>
                </a:solidFill>
              </a:rPr>
              <a:t>určite</a:t>
            </a:r>
            <a:r>
              <a:rPr lang="hu-HU" dirty="0">
                <a:solidFill>
                  <a:schemeClr val="accent6">
                    <a:lumMod val="75000"/>
                  </a:schemeClr>
                </a:solidFill>
              </a:rPr>
              <a:t> </a:t>
            </a:r>
            <a:r>
              <a:rPr lang="hu-HU" dirty="0" err="1">
                <a:solidFill>
                  <a:schemeClr val="accent6">
                    <a:lumMod val="75000"/>
                  </a:schemeClr>
                </a:solidFill>
              </a:rPr>
              <a:t>stretneme</a:t>
            </a:r>
            <a:r>
              <a:rPr lang="hu-HU" dirty="0">
                <a:solidFill>
                  <a:schemeClr val="accent6">
                    <a:lumMod val="75000"/>
                  </a:schemeClr>
                </a:solidFill>
              </a:rPr>
              <a:t> s </a:t>
            </a:r>
            <a:r>
              <a:rPr lang="hu-HU" dirty="0" err="1">
                <a:solidFill>
                  <a:schemeClr val="accent6">
                    <a:lumMod val="75000"/>
                  </a:schemeClr>
                </a:solidFill>
              </a:rPr>
              <a:t>niektorými</a:t>
            </a:r>
            <a:r>
              <a:rPr lang="hu-HU" dirty="0">
                <a:solidFill>
                  <a:schemeClr val="accent6">
                    <a:lumMod val="75000"/>
                  </a:schemeClr>
                </a:solidFill>
              </a:rPr>
              <a:t> negatívami. </a:t>
            </a:r>
            <a:r>
              <a:rPr lang="hu-HU" dirty="0" err="1">
                <a:solidFill>
                  <a:schemeClr val="accent6">
                    <a:lumMod val="75000"/>
                  </a:schemeClr>
                </a:solidFill>
              </a:rPr>
              <a:t>Najzákladnejším</a:t>
            </a:r>
            <a:r>
              <a:rPr lang="hu-HU" dirty="0">
                <a:solidFill>
                  <a:schemeClr val="accent6">
                    <a:lumMod val="75000"/>
                  </a:schemeClr>
                </a:solidFill>
              </a:rPr>
              <a:t> z </a:t>
            </a:r>
            <a:r>
              <a:rPr lang="hu-HU" dirty="0" err="1">
                <a:solidFill>
                  <a:schemeClr val="accent6">
                    <a:lumMod val="75000"/>
                  </a:schemeClr>
                </a:solidFill>
              </a:rPr>
              <a:t>nich</a:t>
            </a:r>
            <a:r>
              <a:rPr lang="hu-HU" dirty="0">
                <a:solidFill>
                  <a:schemeClr val="accent6">
                    <a:lumMod val="75000"/>
                  </a:schemeClr>
                </a:solidFill>
              </a:rPr>
              <a:t> je, </a:t>
            </a:r>
            <a:r>
              <a:rPr lang="hu-HU" dirty="0" err="1">
                <a:solidFill>
                  <a:schemeClr val="accent6">
                    <a:lumMod val="75000"/>
                  </a:schemeClr>
                </a:solidFill>
              </a:rPr>
              <a:t>že</a:t>
            </a:r>
            <a:r>
              <a:rPr lang="hu-HU" dirty="0">
                <a:solidFill>
                  <a:schemeClr val="accent6">
                    <a:lumMod val="75000"/>
                  </a:schemeClr>
                </a:solidFill>
              </a:rPr>
              <a:t> je </a:t>
            </a:r>
            <a:r>
              <a:rPr lang="hu-HU" dirty="0" err="1">
                <a:solidFill>
                  <a:schemeClr val="accent6">
                    <a:lumMod val="75000"/>
                  </a:schemeClr>
                </a:solidFill>
              </a:rPr>
              <a:t>ťažké</a:t>
            </a:r>
            <a:r>
              <a:rPr lang="hu-HU" dirty="0">
                <a:solidFill>
                  <a:schemeClr val="accent6">
                    <a:lumMod val="75000"/>
                  </a:schemeClr>
                </a:solidFill>
              </a:rPr>
              <a:t> </a:t>
            </a:r>
            <a:r>
              <a:rPr lang="hu-HU" dirty="0" err="1">
                <a:solidFill>
                  <a:schemeClr val="accent6">
                    <a:lumMod val="75000"/>
                  </a:schemeClr>
                </a:solidFill>
              </a:rPr>
              <a:t>vybudovať</a:t>
            </a:r>
            <a:r>
              <a:rPr lang="hu-HU" dirty="0">
                <a:solidFill>
                  <a:schemeClr val="accent6">
                    <a:lumMod val="75000"/>
                  </a:schemeClr>
                </a:solidFill>
              </a:rPr>
              <a:t> </a:t>
            </a:r>
            <a:r>
              <a:rPr lang="hu-HU" dirty="0" err="1">
                <a:solidFill>
                  <a:schemeClr val="accent6">
                    <a:lumMod val="75000"/>
                  </a:schemeClr>
                </a:solidFill>
              </a:rPr>
              <a:t>alebo</a:t>
            </a:r>
            <a:r>
              <a:rPr lang="hu-HU" dirty="0">
                <a:solidFill>
                  <a:schemeClr val="accent6">
                    <a:lumMod val="75000"/>
                  </a:schemeClr>
                </a:solidFill>
              </a:rPr>
              <a:t> </a:t>
            </a:r>
            <a:r>
              <a:rPr lang="hu-HU" dirty="0" err="1">
                <a:solidFill>
                  <a:schemeClr val="accent6">
                    <a:lumMod val="75000"/>
                  </a:schemeClr>
                </a:solidFill>
              </a:rPr>
              <a:t>udržať</a:t>
            </a:r>
            <a:r>
              <a:rPr lang="hu-HU" dirty="0">
                <a:solidFill>
                  <a:schemeClr val="accent6">
                    <a:lumMod val="75000"/>
                  </a:schemeClr>
                </a:solidFill>
              </a:rPr>
              <a:t> </a:t>
            </a:r>
            <a:r>
              <a:rPr lang="hu-HU" dirty="0" err="1">
                <a:solidFill>
                  <a:schemeClr val="accent6">
                    <a:lumMod val="75000"/>
                  </a:schemeClr>
                </a:solidFill>
              </a:rPr>
              <a:t>si</a:t>
            </a:r>
            <a:r>
              <a:rPr lang="hu-HU" dirty="0">
                <a:solidFill>
                  <a:schemeClr val="accent6">
                    <a:lumMod val="75000"/>
                  </a:schemeClr>
                </a:solidFill>
              </a:rPr>
              <a:t> </a:t>
            </a:r>
            <a:r>
              <a:rPr lang="hu-HU" dirty="0" err="1">
                <a:solidFill>
                  <a:schemeClr val="accent6">
                    <a:lumMod val="75000"/>
                  </a:schemeClr>
                </a:solidFill>
              </a:rPr>
              <a:t>dôveru</a:t>
            </a:r>
            <a:r>
              <a:rPr lang="hu-HU" dirty="0">
                <a:solidFill>
                  <a:schemeClr val="accent6">
                    <a:lumMod val="75000"/>
                  </a:schemeClr>
                </a:solidFill>
              </a:rPr>
              <a:t>.</a:t>
            </a:r>
          </a:p>
          <a:p>
            <a:endParaRPr lang="hu-HU" dirty="0"/>
          </a:p>
          <a:p>
            <a:endParaRPr lang="hu-HU" dirty="0"/>
          </a:p>
        </p:txBody>
      </p:sp>
      <p:pic>
        <p:nvPicPr>
          <p:cNvPr id="10" name="Picture 4">
            <a:extLst>
              <a:ext uri="{FF2B5EF4-FFF2-40B4-BE49-F238E27FC236}">
                <a16:creationId xmlns:a16="http://schemas.microsoft.com/office/drawing/2014/main" xmlns="" id="{D6B64D0B-8C6B-4636-8E4C-3744B89EC33C}"/>
              </a:ext>
            </a:extLst>
          </p:cNvPr>
          <p:cNvPicPr>
            <a:picLocks noChangeAspect="1"/>
          </p:cNvPicPr>
          <p:nvPr/>
        </p:nvPicPr>
        <p:blipFill>
          <a:blip r:embed="rId3"/>
          <a:stretch>
            <a:fillRect/>
          </a:stretch>
        </p:blipFill>
        <p:spPr>
          <a:xfrm>
            <a:off x="6583681" y="196261"/>
            <a:ext cx="3742006" cy="931667"/>
          </a:xfrm>
          <a:prstGeom prst="rect">
            <a:avLst/>
          </a:prstGeom>
        </p:spPr>
      </p:pic>
    </p:spTree>
    <p:extLst>
      <p:ext uri="{BB962C8B-B14F-4D97-AF65-F5344CB8AC3E}">
        <p14:creationId xmlns:p14="http://schemas.microsoft.com/office/powerpoint/2010/main" val="1153553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13F52E2B-2C38-4827-8804-FA24D60ED93C}"/>
              </a:ext>
            </a:extLst>
          </p:cNvPr>
          <p:cNvSpPr>
            <a:spLocks noGrp="1"/>
          </p:cNvSpPr>
          <p:nvPr>
            <p:ph type="title"/>
          </p:nvPr>
        </p:nvSpPr>
        <p:spPr>
          <a:xfrm>
            <a:off x="196948" y="604911"/>
            <a:ext cx="5899052" cy="1291046"/>
          </a:xfrm>
        </p:spPr>
        <p:txBody>
          <a:bodyPr>
            <a:normAutofit/>
          </a:bodyPr>
          <a:lstStyle/>
          <a:p>
            <a:r>
              <a:rPr lang="hu-HU" sz="2800" b="1" dirty="0"/>
              <a:t>Névtelenség, </a:t>
            </a:r>
            <a:r>
              <a:rPr lang="hu-HU" sz="2800" b="1" dirty="0" err="1"/>
              <a:t>dizinhibíciós</a:t>
            </a:r>
            <a:r>
              <a:rPr lang="hu-HU" sz="2800" b="1" dirty="0"/>
              <a:t> effektus</a:t>
            </a:r>
            <a:br>
              <a:rPr lang="hu-HU" sz="2800" b="1" dirty="0"/>
            </a:br>
            <a:r>
              <a:rPr lang="hu-HU" sz="2800" b="1" dirty="0" err="1"/>
              <a:t>Anonymita</a:t>
            </a:r>
            <a:r>
              <a:rPr lang="hu-HU" sz="2800" b="1" dirty="0"/>
              <a:t>, </a:t>
            </a:r>
            <a:r>
              <a:rPr lang="hu-HU" sz="2800" b="1" dirty="0" err="1"/>
              <a:t>efekt</a:t>
            </a:r>
            <a:r>
              <a:rPr lang="hu-HU" sz="2800" b="1" dirty="0"/>
              <a:t> </a:t>
            </a:r>
            <a:r>
              <a:rPr lang="hu-HU" sz="2800" b="1" dirty="0" err="1"/>
              <a:t>dezinhibície</a:t>
            </a:r>
            <a:endParaRPr lang="hu-HU" sz="2800" dirty="0"/>
          </a:p>
        </p:txBody>
      </p:sp>
      <p:sp>
        <p:nvSpPr>
          <p:cNvPr id="3" name="Tartalom helye 2">
            <a:extLst>
              <a:ext uri="{FF2B5EF4-FFF2-40B4-BE49-F238E27FC236}">
                <a16:creationId xmlns:a16="http://schemas.microsoft.com/office/drawing/2014/main" xmlns="" id="{6DAB3F57-F5E5-43EB-BDA6-E61A66DA2DEE}"/>
              </a:ext>
            </a:extLst>
          </p:cNvPr>
          <p:cNvSpPr>
            <a:spLocks noGrp="1"/>
          </p:cNvSpPr>
          <p:nvPr>
            <p:ph idx="1"/>
          </p:nvPr>
        </p:nvSpPr>
        <p:spPr>
          <a:xfrm>
            <a:off x="680321" y="2336873"/>
            <a:ext cx="10911457" cy="4035792"/>
          </a:xfrm>
        </p:spPr>
        <p:txBody>
          <a:bodyPr>
            <a:normAutofit fontScale="85000" lnSpcReduction="20000"/>
          </a:bodyPr>
          <a:lstStyle/>
          <a:p>
            <a:r>
              <a:rPr lang="hu-HU" dirty="0"/>
              <a:t>Az Interneten lehetőség van rá, hogy úgy lépjünk kapcsolatba emberekkel, hogy nem fedjük fel valódi kilétünket. Névtelenek maradhatunk vagy egy általunk választott felhasználónév (</a:t>
            </a:r>
            <a:r>
              <a:rPr lang="hu-HU" dirty="0" err="1"/>
              <a:t>nicknév</a:t>
            </a:r>
            <a:r>
              <a:rPr lang="hu-HU" dirty="0"/>
              <a:t>) azonosít csak minket, amit bármikor megváltoztathatunk. De még ha nem is rejtjük el valódi kilétünket, a fizikai közelség hiánya is elég lehet annak a jelenségnek az előfordulásához, amit a kutatók </a:t>
            </a:r>
            <a:r>
              <a:rPr lang="hu-HU" dirty="0" err="1"/>
              <a:t>dizinhibíciós</a:t>
            </a:r>
            <a:r>
              <a:rPr lang="hu-HU" dirty="0"/>
              <a:t> hatásnak neveznek. Névtelenül vagy beazonosíthatatlanul az embereknek nem kell vállalniuk a felelősséget a megnyilatkozásaikért.</a:t>
            </a:r>
            <a:br>
              <a:rPr lang="hu-HU" dirty="0"/>
            </a:br>
            <a:r>
              <a:rPr lang="hu-HU" dirty="0"/>
              <a:t>Ennek lényege, hogy a felhasználó olyan módon kommunikál vagy viselkedik, ahogy a valódi életben nem tenné. A </a:t>
            </a:r>
            <a:r>
              <a:rPr lang="hu-HU" dirty="0" err="1"/>
              <a:t>dizinhibíciós</a:t>
            </a:r>
            <a:r>
              <a:rPr lang="hu-HU" dirty="0"/>
              <a:t> hatás kétarcú jelenség: létezik jótékony és mérgező formája is (SULER, 2004).</a:t>
            </a:r>
          </a:p>
          <a:p>
            <a:r>
              <a:rPr lang="hu-HU" dirty="0">
                <a:solidFill>
                  <a:schemeClr val="bg1">
                    <a:lumMod val="95000"/>
                    <a:lumOff val="5000"/>
                  </a:schemeClr>
                </a:solidFill>
              </a:rPr>
              <a:t>Na internete je </a:t>
            </a:r>
            <a:r>
              <a:rPr lang="hu-HU" dirty="0" err="1">
                <a:solidFill>
                  <a:schemeClr val="bg1">
                    <a:lumMod val="95000"/>
                    <a:lumOff val="5000"/>
                  </a:schemeClr>
                </a:solidFill>
              </a:rPr>
              <a:t>možné</a:t>
            </a:r>
            <a:r>
              <a:rPr lang="hu-HU" dirty="0">
                <a:solidFill>
                  <a:schemeClr val="bg1">
                    <a:lumMod val="95000"/>
                    <a:lumOff val="5000"/>
                  </a:schemeClr>
                </a:solidFill>
              </a:rPr>
              <a:t> </a:t>
            </a:r>
            <a:r>
              <a:rPr lang="hu-HU" dirty="0" err="1">
                <a:solidFill>
                  <a:schemeClr val="bg1">
                    <a:lumMod val="95000"/>
                    <a:lumOff val="5000"/>
                  </a:schemeClr>
                </a:solidFill>
              </a:rPr>
              <a:t>sa</a:t>
            </a:r>
            <a:r>
              <a:rPr lang="hu-HU" dirty="0">
                <a:solidFill>
                  <a:schemeClr val="bg1">
                    <a:lumMod val="95000"/>
                    <a:lumOff val="5000"/>
                  </a:schemeClr>
                </a:solidFill>
              </a:rPr>
              <a:t> </a:t>
            </a:r>
            <a:r>
              <a:rPr lang="hu-HU" dirty="0" err="1">
                <a:solidFill>
                  <a:schemeClr val="bg1">
                    <a:lumMod val="95000"/>
                    <a:lumOff val="5000"/>
                  </a:schemeClr>
                </a:solidFill>
              </a:rPr>
              <a:t>spojiť</a:t>
            </a:r>
            <a:r>
              <a:rPr lang="hu-HU" dirty="0">
                <a:solidFill>
                  <a:schemeClr val="bg1">
                    <a:lumMod val="95000"/>
                    <a:lumOff val="5000"/>
                  </a:schemeClr>
                </a:solidFill>
              </a:rPr>
              <a:t> s </a:t>
            </a:r>
            <a:r>
              <a:rPr lang="hu-HU" dirty="0" err="1">
                <a:solidFill>
                  <a:schemeClr val="bg1">
                    <a:lumMod val="95000"/>
                    <a:lumOff val="5000"/>
                  </a:schemeClr>
                </a:solidFill>
              </a:rPr>
              <a:t>ľuďmi</a:t>
            </a:r>
            <a:r>
              <a:rPr lang="hu-HU" dirty="0">
                <a:solidFill>
                  <a:schemeClr val="bg1">
                    <a:lumMod val="95000"/>
                    <a:lumOff val="5000"/>
                  </a:schemeClr>
                </a:solidFill>
              </a:rPr>
              <a:t> </a:t>
            </a:r>
            <a:r>
              <a:rPr lang="hu-HU" dirty="0" err="1">
                <a:solidFill>
                  <a:schemeClr val="bg1">
                    <a:lumMod val="95000"/>
                    <a:lumOff val="5000"/>
                  </a:schemeClr>
                </a:solidFill>
              </a:rPr>
              <a:t>bez</a:t>
            </a:r>
            <a:r>
              <a:rPr lang="hu-HU" dirty="0">
                <a:solidFill>
                  <a:schemeClr val="bg1">
                    <a:lumMod val="95000"/>
                    <a:lumOff val="5000"/>
                  </a:schemeClr>
                </a:solidFill>
              </a:rPr>
              <a:t> </a:t>
            </a:r>
            <a:r>
              <a:rPr lang="hu-HU" dirty="0" err="1">
                <a:solidFill>
                  <a:schemeClr val="bg1">
                    <a:lumMod val="95000"/>
                    <a:lumOff val="5000"/>
                  </a:schemeClr>
                </a:solidFill>
              </a:rPr>
              <a:t>toho</a:t>
            </a:r>
            <a:r>
              <a:rPr lang="hu-HU" dirty="0">
                <a:solidFill>
                  <a:schemeClr val="bg1">
                    <a:lumMod val="95000"/>
                    <a:lumOff val="5000"/>
                  </a:schemeClr>
                </a:solidFill>
              </a:rPr>
              <a:t>, </a:t>
            </a:r>
            <a:r>
              <a:rPr lang="hu-HU" dirty="0" err="1">
                <a:solidFill>
                  <a:schemeClr val="bg1">
                    <a:lumMod val="95000"/>
                    <a:lumOff val="5000"/>
                  </a:schemeClr>
                </a:solidFill>
              </a:rPr>
              <a:t>aby</a:t>
            </a:r>
            <a:r>
              <a:rPr lang="hu-HU" dirty="0">
                <a:solidFill>
                  <a:schemeClr val="bg1">
                    <a:lumMod val="95000"/>
                    <a:lumOff val="5000"/>
                  </a:schemeClr>
                </a:solidFill>
              </a:rPr>
              <a:t> </a:t>
            </a:r>
            <a:r>
              <a:rPr lang="hu-HU" dirty="0" err="1">
                <a:solidFill>
                  <a:schemeClr val="bg1">
                    <a:lumMod val="95000"/>
                    <a:lumOff val="5000"/>
                  </a:schemeClr>
                </a:solidFill>
              </a:rPr>
              <a:t>sme</a:t>
            </a:r>
            <a:r>
              <a:rPr lang="hu-HU" dirty="0">
                <a:solidFill>
                  <a:schemeClr val="bg1">
                    <a:lumMod val="95000"/>
                    <a:lumOff val="5000"/>
                  </a:schemeClr>
                </a:solidFill>
              </a:rPr>
              <a:t> </a:t>
            </a:r>
            <a:r>
              <a:rPr lang="hu-HU" dirty="0" err="1">
                <a:solidFill>
                  <a:schemeClr val="bg1">
                    <a:lumMod val="95000"/>
                    <a:lumOff val="5000"/>
                  </a:schemeClr>
                </a:solidFill>
              </a:rPr>
              <a:t>odhalili</a:t>
            </a:r>
            <a:r>
              <a:rPr lang="hu-HU" dirty="0">
                <a:solidFill>
                  <a:schemeClr val="bg1">
                    <a:lumMod val="95000"/>
                    <a:lumOff val="5000"/>
                  </a:schemeClr>
                </a:solidFill>
              </a:rPr>
              <a:t> </a:t>
            </a:r>
            <a:r>
              <a:rPr lang="hu-HU" dirty="0" err="1">
                <a:solidFill>
                  <a:schemeClr val="bg1">
                    <a:lumMod val="95000"/>
                    <a:lumOff val="5000"/>
                  </a:schemeClr>
                </a:solidFill>
              </a:rPr>
              <a:t>našu</a:t>
            </a:r>
            <a:r>
              <a:rPr lang="hu-HU" dirty="0">
                <a:solidFill>
                  <a:schemeClr val="bg1">
                    <a:lumMod val="95000"/>
                    <a:lumOff val="5000"/>
                  </a:schemeClr>
                </a:solidFill>
              </a:rPr>
              <a:t> </a:t>
            </a:r>
            <a:r>
              <a:rPr lang="hu-HU" dirty="0" err="1">
                <a:solidFill>
                  <a:schemeClr val="bg1">
                    <a:lumMod val="95000"/>
                    <a:lumOff val="5000"/>
                  </a:schemeClr>
                </a:solidFill>
              </a:rPr>
              <a:t>skutočnú</a:t>
            </a:r>
            <a:r>
              <a:rPr lang="hu-HU" dirty="0">
                <a:solidFill>
                  <a:schemeClr val="bg1">
                    <a:lumMod val="95000"/>
                    <a:lumOff val="5000"/>
                  </a:schemeClr>
                </a:solidFill>
              </a:rPr>
              <a:t> </a:t>
            </a:r>
            <a:r>
              <a:rPr lang="hu-HU" dirty="0" err="1">
                <a:solidFill>
                  <a:schemeClr val="bg1">
                    <a:lumMod val="95000"/>
                    <a:lumOff val="5000"/>
                  </a:schemeClr>
                </a:solidFill>
              </a:rPr>
              <a:t>identitu</a:t>
            </a:r>
            <a:r>
              <a:rPr lang="hu-HU" dirty="0">
                <a:solidFill>
                  <a:schemeClr val="bg1">
                    <a:lumMod val="95000"/>
                    <a:lumOff val="5000"/>
                  </a:schemeClr>
                </a:solidFill>
              </a:rPr>
              <a:t>. </a:t>
            </a:r>
            <a:r>
              <a:rPr lang="hu-HU" dirty="0" err="1">
                <a:solidFill>
                  <a:schemeClr val="bg1">
                    <a:lumMod val="95000"/>
                    <a:lumOff val="5000"/>
                  </a:schemeClr>
                </a:solidFill>
              </a:rPr>
              <a:t>Môžeme</a:t>
            </a:r>
            <a:r>
              <a:rPr lang="hu-HU" dirty="0">
                <a:solidFill>
                  <a:schemeClr val="bg1">
                    <a:lumMod val="95000"/>
                    <a:lumOff val="5000"/>
                  </a:schemeClr>
                </a:solidFill>
              </a:rPr>
              <a:t> </a:t>
            </a:r>
            <a:r>
              <a:rPr lang="hu-HU" dirty="0" err="1">
                <a:solidFill>
                  <a:schemeClr val="bg1">
                    <a:lumMod val="95000"/>
                    <a:lumOff val="5000"/>
                  </a:schemeClr>
                </a:solidFill>
              </a:rPr>
              <a:t>zostať</a:t>
            </a:r>
            <a:r>
              <a:rPr lang="hu-HU" dirty="0">
                <a:solidFill>
                  <a:schemeClr val="bg1">
                    <a:lumMod val="95000"/>
                    <a:lumOff val="5000"/>
                  </a:schemeClr>
                </a:solidFill>
              </a:rPr>
              <a:t> v </a:t>
            </a:r>
            <a:r>
              <a:rPr lang="hu-HU" dirty="0" err="1">
                <a:solidFill>
                  <a:schemeClr val="bg1">
                    <a:lumMod val="95000"/>
                    <a:lumOff val="5000"/>
                  </a:schemeClr>
                </a:solidFill>
              </a:rPr>
              <a:t>anonymite</a:t>
            </a:r>
            <a:r>
              <a:rPr lang="hu-HU" dirty="0">
                <a:solidFill>
                  <a:schemeClr val="bg1">
                    <a:lumMod val="95000"/>
                    <a:lumOff val="5000"/>
                  </a:schemeClr>
                </a:solidFill>
              </a:rPr>
              <a:t>, </a:t>
            </a:r>
            <a:r>
              <a:rPr lang="hu-HU" dirty="0" err="1">
                <a:solidFill>
                  <a:schemeClr val="bg1">
                    <a:lumMod val="95000"/>
                    <a:lumOff val="5000"/>
                  </a:schemeClr>
                </a:solidFill>
              </a:rPr>
              <a:t>alebo</a:t>
            </a:r>
            <a:r>
              <a:rPr lang="hu-HU" dirty="0">
                <a:solidFill>
                  <a:schemeClr val="bg1">
                    <a:lumMod val="95000"/>
                    <a:lumOff val="5000"/>
                  </a:schemeClr>
                </a:solidFill>
              </a:rPr>
              <a:t> </a:t>
            </a:r>
            <a:r>
              <a:rPr lang="hu-HU" dirty="0" err="1">
                <a:solidFill>
                  <a:schemeClr val="bg1">
                    <a:lumMod val="95000"/>
                    <a:lumOff val="5000"/>
                  </a:schemeClr>
                </a:solidFill>
              </a:rPr>
              <a:t>nás</a:t>
            </a:r>
            <a:r>
              <a:rPr lang="hu-HU" dirty="0">
                <a:solidFill>
                  <a:schemeClr val="bg1">
                    <a:lumMod val="95000"/>
                    <a:lumOff val="5000"/>
                  </a:schemeClr>
                </a:solidFill>
              </a:rPr>
              <a:t> </a:t>
            </a:r>
            <a:r>
              <a:rPr lang="hu-HU" dirty="0" err="1">
                <a:solidFill>
                  <a:schemeClr val="bg1">
                    <a:lumMod val="95000"/>
                    <a:lumOff val="5000"/>
                  </a:schemeClr>
                </a:solidFill>
              </a:rPr>
              <a:t>užívateľské</a:t>
            </a:r>
            <a:r>
              <a:rPr lang="hu-HU" dirty="0">
                <a:solidFill>
                  <a:schemeClr val="bg1">
                    <a:lumMod val="95000"/>
                    <a:lumOff val="5000"/>
                  </a:schemeClr>
                </a:solidFill>
              </a:rPr>
              <a:t> </a:t>
            </a:r>
            <a:r>
              <a:rPr lang="hu-HU" dirty="0" err="1">
                <a:solidFill>
                  <a:schemeClr val="bg1">
                    <a:lumMod val="95000"/>
                    <a:lumOff val="5000"/>
                  </a:schemeClr>
                </a:solidFill>
              </a:rPr>
              <a:t>meno</a:t>
            </a:r>
            <a:r>
              <a:rPr lang="hu-HU" dirty="0">
                <a:solidFill>
                  <a:schemeClr val="bg1">
                    <a:lumMod val="95000"/>
                    <a:lumOff val="5000"/>
                  </a:schemeClr>
                </a:solidFill>
              </a:rPr>
              <a:t> </a:t>
            </a:r>
            <a:r>
              <a:rPr lang="hu-HU" dirty="0" err="1">
                <a:solidFill>
                  <a:schemeClr val="bg1">
                    <a:lumMod val="95000"/>
                    <a:lumOff val="5000"/>
                  </a:schemeClr>
                </a:solidFill>
              </a:rPr>
              <a:t>podľa</a:t>
            </a:r>
            <a:r>
              <a:rPr lang="hu-HU" dirty="0">
                <a:solidFill>
                  <a:schemeClr val="bg1">
                    <a:lumMod val="95000"/>
                    <a:lumOff val="5000"/>
                  </a:schemeClr>
                </a:solidFill>
              </a:rPr>
              <a:t> </a:t>
            </a:r>
            <a:r>
              <a:rPr lang="hu-HU" dirty="0" err="1">
                <a:solidFill>
                  <a:schemeClr val="bg1">
                    <a:lumMod val="95000"/>
                    <a:lumOff val="5000"/>
                  </a:schemeClr>
                </a:solidFill>
              </a:rPr>
              <a:t>nášho</a:t>
            </a:r>
            <a:r>
              <a:rPr lang="hu-HU" dirty="0">
                <a:solidFill>
                  <a:schemeClr val="bg1">
                    <a:lumMod val="95000"/>
                    <a:lumOff val="5000"/>
                  </a:schemeClr>
                </a:solidFill>
              </a:rPr>
              <a:t> </a:t>
            </a:r>
            <a:r>
              <a:rPr lang="hu-HU" dirty="0" err="1">
                <a:solidFill>
                  <a:schemeClr val="bg1">
                    <a:lumMod val="95000"/>
                    <a:lumOff val="5000"/>
                  </a:schemeClr>
                </a:solidFill>
              </a:rPr>
              <a:t>výberu</a:t>
            </a:r>
            <a:r>
              <a:rPr lang="hu-HU" dirty="0">
                <a:solidFill>
                  <a:schemeClr val="bg1">
                    <a:lumMod val="95000"/>
                    <a:lumOff val="5000"/>
                  </a:schemeClr>
                </a:solidFill>
              </a:rPr>
              <a:t> (</a:t>
            </a:r>
            <a:r>
              <a:rPr lang="hu-HU" dirty="0" err="1">
                <a:solidFill>
                  <a:schemeClr val="bg1">
                    <a:lumMod val="95000"/>
                    <a:lumOff val="5000"/>
                  </a:schemeClr>
                </a:solidFill>
              </a:rPr>
              <a:t>prezývka</a:t>
            </a:r>
            <a:r>
              <a:rPr lang="hu-HU" dirty="0">
                <a:solidFill>
                  <a:schemeClr val="bg1">
                    <a:lumMod val="95000"/>
                    <a:lumOff val="5000"/>
                  </a:schemeClr>
                </a:solidFill>
              </a:rPr>
              <a:t>) </a:t>
            </a:r>
            <a:r>
              <a:rPr lang="hu-HU" dirty="0" err="1">
                <a:solidFill>
                  <a:schemeClr val="bg1">
                    <a:lumMod val="95000"/>
                    <a:lumOff val="5000"/>
                  </a:schemeClr>
                </a:solidFill>
              </a:rPr>
              <a:t>iba</a:t>
            </a:r>
            <a:r>
              <a:rPr lang="hu-HU" dirty="0">
                <a:solidFill>
                  <a:schemeClr val="bg1">
                    <a:lumMod val="95000"/>
                    <a:lumOff val="5000"/>
                  </a:schemeClr>
                </a:solidFill>
              </a:rPr>
              <a:t> </a:t>
            </a:r>
            <a:r>
              <a:rPr lang="hu-HU" dirty="0" err="1">
                <a:solidFill>
                  <a:schemeClr val="bg1">
                    <a:lumMod val="95000"/>
                    <a:lumOff val="5000"/>
                  </a:schemeClr>
                </a:solidFill>
              </a:rPr>
              <a:t>identifikuje</a:t>
            </a:r>
            <a:r>
              <a:rPr lang="hu-HU" dirty="0">
                <a:solidFill>
                  <a:schemeClr val="bg1">
                    <a:lumMod val="95000"/>
                    <a:lumOff val="5000"/>
                  </a:schemeClr>
                </a:solidFill>
              </a:rPr>
              <a:t>, </a:t>
            </a:r>
            <a:r>
              <a:rPr lang="hu-HU" dirty="0" err="1">
                <a:solidFill>
                  <a:schemeClr val="bg1">
                    <a:lumMod val="95000"/>
                    <a:lumOff val="5000"/>
                  </a:schemeClr>
                </a:solidFill>
              </a:rPr>
              <a:t>čo</a:t>
            </a:r>
            <a:r>
              <a:rPr lang="hu-HU" dirty="0">
                <a:solidFill>
                  <a:schemeClr val="bg1">
                    <a:lumMod val="95000"/>
                    <a:lumOff val="5000"/>
                  </a:schemeClr>
                </a:solidFill>
              </a:rPr>
              <a:t> </a:t>
            </a:r>
            <a:r>
              <a:rPr lang="hu-HU" dirty="0" err="1">
                <a:solidFill>
                  <a:schemeClr val="bg1">
                    <a:lumMod val="95000"/>
                    <a:lumOff val="5000"/>
                  </a:schemeClr>
                </a:solidFill>
              </a:rPr>
              <a:t>môžeme</a:t>
            </a:r>
            <a:r>
              <a:rPr lang="hu-HU" dirty="0">
                <a:solidFill>
                  <a:schemeClr val="bg1">
                    <a:lumMod val="95000"/>
                    <a:lumOff val="5000"/>
                  </a:schemeClr>
                </a:solidFill>
              </a:rPr>
              <a:t> </a:t>
            </a:r>
            <a:r>
              <a:rPr lang="hu-HU" dirty="0" err="1">
                <a:solidFill>
                  <a:schemeClr val="bg1">
                    <a:lumMod val="95000"/>
                    <a:lumOff val="5000"/>
                  </a:schemeClr>
                </a:solidFill>
              </a:rPr>
              <a:t>kedykoľvek</a:t>
            </a:r>
            <a:r>
              <a:rPr lang="hu-HU" dirty="0">
                <a:solidFill>
                  <a:schemeClr val="bg1">
                    <a:lumMod val="95000"/>
                    <a:lumOff val="5000"/>
                  </a:schemeClr>
                </a:solidFill>
              </a:rPr>
              <a:t> </a:t>
            </a:r>
            <a:r>
              <a:rPr lang="hu-HU" dirty="0" err="1">
                <a:solidFill>
                  <a:schemeClr val="bg1">
                    <a:lumMod val="95000"/>
                    <a:lumOff val="5000"/>
                  </a:schemeClr>
                </a:solidFill>
              </a:rPr>
              <a:t>zmeniť</a:t>
            </a:r>
            <a:r>
              <a:rPr lang="hu-HU" dirty="0">
                <a:solidFill>
                  <a:schemeClr val="bg1">
                    <a:lumMod val="95000"/>
                    <a:lumOff val="5000"/>
                  </a:schemeClr>
                </a:solidFill>
              </a:rPr>
              <a:t>. </a:t>
            </a:r>
            <a:r>
              <a:rPr lang="hu-HU" dirty="0" err="1">
                <a:solidFill>
                  <a:schemeClr val="bg1">
                    <a:lumMod val="95000"/>
                    <a:lumOff val="5000"/>
                  </a:schemeClr>
                </a:solidFill>
              </a:rPr>
              <a:t>Ale</a:t>
            </a:r>
            <a:r>
              <a:rPr lang="hu-HU" dirty="0">
                <a:solidFill>
                  <a:schemeClr val="bg1">
                    <a:lumMod val="95000"/>
                    <a:lumOff val="5000"/>
                  </a:schemeClr>
                </a:solidFill>
              </a:rPr>
              <a:t> aj </a:t>
            </a:r>
            <a:r>
              <a:rPr lang="hu-HU" dirty="0" err="1">
                <a:solidFill>
                  <a:schemeClr val="bg1">
                    <a:lumMod val="95000"/>
                    <a:lumOff val="5000"/>
                  </a:schemeClr>
                </a:solidFill>
              </a:rPr>
              <a:t>keď</a:t>
            </a:r>
            <a:r>
              <a:rPr lang="hu-HU" dirty="0">
                <a:solidFill>
                  <a:schemeClr val="bg1">
                    <a:lumMod val="95000"/>
                    <a:lumOff val="5000"/>
                  </a:schemeClr>
                </a:solidFill>
              </a:rPr>
              <a:t> </a:t>
            </a:r>
            <a:r>
              <a:rPr lang="hu-HU" dirty="0" err="1">
                <a:solidFill>
                  <a:schemeClr val="bg1">
                    <a:lumMod val="95000"/>
                    <a:lumOff val="5000"/>
                  </a:schemeClr>
                </a:solidFill>
              </a:rPr>
              <a:t>neskrývame</a:t>
            </a:r>
            <a:r>
              <a:rPr lang="hu-HU" dirty="0">
                <a:solidFill>
                  <a:schemeClr val="bg1">
                    <a:lumMod val="95000"/>
                    <a:lumOff val="5000"/>
                  </a:schemeClr>
                </a:solidFill>
              </a:rPr>
              <a:t> </a:t>
            </a:r>
            <a:r>
              <a:rPr lang="hu-HU" dirty="0" err="1">
                <a:solidFill>
                  <a:schemeClr val="bg1">
                    <a:lumMod val="95000"/>
                    <a:lumOff val="5000"/>
                  </a:schemeClr>
                </a:solidFill>
              </a:rPr>
              <a:t>svoju</a:t>
            </a:r>
            <a:r>
              <a:rPr lang="hu-HU" dirty="0">
                <a:solidFill>
                  <a:schemeClr val="bg1">
                    <a:lumMod val="95000"/>
                    <a:lumOff val="5000"/>
                  </a:schemeClr>
                </a:solidFill>
              </a:rPr>
              <a:t> </a:t>
            </a:r>
            <a:r>
              <a:rPr lang="hu-HU" dirty="0" err="1">
                <a:solidFill>
                  <a:schemeClr val="bg1">
                    <a:lumMod val="95000"/>
                    <a:lumOff val="5000"/>
                  </a:schemeClr>
                </a:solidFill>
              </a:rPr>
              <a:t>skutočnú</a:t>
            </a:r>
            <a:r>
              <a:rPr lang="hu-HU" dirty="0">
                <a:solidFill>
                  <a:schemeClr val="bg1">
                    <a:lumMod val="95000"/>
                    <a:lumOff val="5000"/>
                  </a:schemeClr>
                </a:solidFill>
              </a:rPr>
              <a:t> </a:t>
            </a:r>
            <a:r>
              <a:rPr lang="hu-HU" dirty="0" err="1">
                <a:solidFill>
                  <a:schemeClr val="bg1">
                    <a:lumMod val="95000"/>
                    <a:lumOff val="5000"/>
                  </a:schemeClr>
                </a:solidFill>
              </a:rPr>
              <a:t>identitu</a:t>
            </a:r>
            <a:r>
              <a:rPr lang="hu-HU" dirty="0">
                <a:solidFill>
                  <a:schemeClr val="bg1">
                    <a:lumMod val="95000"/>
                    <a:lumOff val="5000"/>
                  </a:schemeClr>
                </a:solidFill>
              </a:rPr>
              <a:t>, </a:t>
            </a:r>
            <a:r>
              <a:rPr lang="hu-HU" dirty="0" err="1">
                <a:solidFill>
                  <a:schemeClr val="bg1">
                    <a:lumMod val="95000"/>
                    <a:lumOff val="5000"/>
                  </a:schemeClr>
                </a:solidFill>
              </a:rPr>
              <a:t>nedostatok</a:t>
            </a:r>
            <a:r>
              <a:rPr lang="hu-HU" dirty="0">
                <a:solidFill>
                  <a:schemeClr val="bg1">
                    <a:lumMod val="95000"/>
                    <a:lumOff val="5000"/>
                  </a:schemeClr>
                </a:solidFill>
              </a:rPr>
              <a:t> </a:t>
            </a:r>
            <a:r>
              <a:rPr lang="hu-HU" dirty="0" err="1">
                <a:solidFill>
                  <a:schemeClr val="bg1">
                    <a:lumMod val="95000"/>
                    <a:lumOff val="5000"/>
                  </a:schemeClr>
                </a:solidFill>
              </a:rPr>
              <a:t>fyzickej</a:t>
            </a:r>
            <a:r>
              <a:rPr lang="hu-HU" dirty="0">
                <a:solidFill>
                  <a:schemeClr val="bg1">
                    <a:lumMod val="95000"/>
                    <a:lumOff val="5000"/>
                  </a:schemeClr>
                </a:solidFill>
              </a:rPr>
              <a:t> </a:t>
            </a:r>
            <a:r>
              <a:rPr lang="hu-HU" dirty="0" err="1">
                <a:solidFill>
                  <a:schemeClr val="bg1">
                    <a:lumMod val="95000"/>
                    <a:lumOff val="5000"/>
                  </a:schemeClr>
                </a:solidFill>
              </a:rPr>
              <a:t>blízkosti</a:t>
            </a:r>
            <a:r>
              <a:rPr lang="hu-HU" dirty="0">
                <a:solidFill>
                  <a:schemeClr val="bg1">
                    <a:lumMod val="95000"/>
                    <a:lumOff val="5000"/>
                  </a:schemeClr>
                </a:solidFill>
              </a:rPr>
              <a:t> </a:t>
            </a:r>
            <a:r>
              <a:rPr lang="hu-HU" dirty="0" err="1">
                <a:solidFill>
                  <a:schemeClr val="bg1">
                    <a:lumMod val="95000"/>
                    <a:lumOff val="5000"/>
                  </a:schemeClr>
                </a:solidFill>
              </a:rPr>
              <a:t>môže</a:t>
            </a:r>
            <a:r>
              <a:rPr lang="hu-HU" dirty="0">
                <a:solidFill>
                  <a:schemeClr val="bg1">
                    <a:lumMod val="95000"/>
                    <a:lumOff val="5000"/>
                  </a:schemeClr>
                </a:solidFill>
              </a:rPr>
              <a:t> </a:t>
            </a:r>
            <a:r>
              <a:rPr lang="hu-HU" dirty="0" err="1">
                <a:solidFill>
                  <a:schemeClr val="bg1">
                    <a:lumMod val="95000"/>
                    <a:lumOff val="5000"/>
                  </a:schemeClr>
                </a:solidFill>
              </a:rPr>
              <a:t>stačiť</a:t>
            </a:r>
            <a:r>
              <a:rPr lang="hu-HU" dirty="0">
                <a:solidFill>
                  <a:schemeClr val="bg1">
                    <a:lumMod val="95000"/>
                    <a:lumOff val="5000"/>
                  </a:schemeClr>
                </a:solidFill>
              </a:rPr>
              <a:t> na </a:t>
            </a:r>
            <a:r>
              <a:rPr lang="hu-HU" dirty="0" err="1">
                <a:solidFill>
                  <a:schemeClr val="bg1">
                    <a:lumMod val="95000"/>
                    <a:lumOff val="5000"/>
                  </a:schemeClr>
                </a:solidFill>
              </a:rPr>
              <a:t>výskyt</a:t>
            </a:r>
            <a:r>
              <a:rPr lang="hu-HU" dirty="0">
                <a:solidFill>
                  <a:schemeClr val="bg1">
                    <a:lumMod val="95000"/>
                    <a:lumOff val="5000"/>
                  </a:schemeClr>
                </a:solidFill>
              </a:rPr>
              <a:t> </a:t>
            </a:r>
            <a:r>
              <a:rPr lang="hu-HU" dirty="0" err="1">
                <a:solidFill>
                  <a:schemeClr val="bg1">
                    <a:lumMod val="95000"/>
                    <a:lumOff val="5000"/>
                  </a:schemeClr>
                </a:solidFill>
              </a:rPr>
              <a:t>toho</a:t>
            </a:r>
            <a:r>
              <a:rPr lang="hu-HU" dirty="0">
                <a:solidFill>
                  <a:schemeClr val="bg1">
                    <a:lumMod val="95000"/>
                    <a:lumOff val="5000"/>
                  </a:schemeClr>
                </a:solidFill>
              </a:rPr>
              <a:t>, </a:t>
            </a:r>
            <a:r>
              <a:rPr lang="hu-HU" dirty="0" err="1">
                <a:solidFill>
                  <a:schemeClr val="bg1">
                    <a:lumMod val="95000"/>
                    <a:lumOff val="5000"/>
                  </a:schemeClr>
                </a:solidFill>
              </a:rPr>
              <a:t>čo</a:t>
            </a:r>
            <a:r>
              <a:rPr lang="hu-HU" dirty="0">
                <a:solidFill>
                  <a:schemeClr val="bg1">
                    <a:lumMod val="95000"/>
                    <a:lumOff val="5000"/>
                  </a:schemeClr>
                </a:solidFill>
              </a:rPr>
              <a:t> </a:t>
            </a:r>
            <a:r>
              <a:rPr lang="hu-HU" dirty="0" err="1">
                <a:solidFill>
                  <a:schemeClr val="bg1">
                    <a:lumMod val="95000"/>
                    <a:lumOff val="5000"/>
                  </a:schemeClr>
                </a:solidFill>
              </a:rPr>
              <a:t>vedci</a:t>
            </a:r>
            <a:r>
              <a:rPr lang="hu-HU" dirty="0">
                <a:solidFill>
                  <a:schemeClr val="bg1">
                    <a:lumMod val="95000"/>
                    <a:lumOff val="5000"/>
                  </a:schemeClr>
                </a:solidFill>
              </a:rPr>
              <a:t> </a:t>
            </a:r>
            <a:r>
              <a:rPr lang="hu-HU" dirty="0" err="1">
                <a:solidFill>
                  <a:schemeClr val="bg1">
                    <a:lumMod val="95000"/>
                    <a:lumOff val="5000"/>
                  </a:schemeClr>
                </a:solidFill>
              </a:rPr>
              <a:t>nazývajú</a:t>
            </a:r>
            <a:r>
              <a:rPr lang="hu-HU" dirty="0">
                <a:solidFill>
                  <a:schemeClr val="bg1">
                    <a:lumMod val="95000"/>
                    <a:lumOff val="5000"/>
                  </a:schemeClr>
                </a:solidFill>
              </a:rPr>
              <a:t> </a:t>
            </a:r>
            <a:r>
              <a:rPr lang="hu-HU" dirty="0" err="1">
                <a:solidFill>
                  <a:schemeClr val="bg1">
                    <a:lumMod val="95000"/>
                    <a:lumOff val="5000"/>
                  </a:schemeClr>
                </a:solidFill>
              </a:rPr>
              <a:t>dezinhibičný</a:t>
            </a:r>
            <a:r>
              <a:rPr lang="hu-HU" dirty="0">
                <a:solidFill>
                  <a:schemeClr val="bg1">
                    <a:lumMod val="95000"/>
                    <a:lumOff val="5000"/>
                  </a:schemeClr>
                </a:solidFill>
              </a:rPr>
              <a:t> </a:t>
            </a:r>
            <a:r>
              <a:rPr lang="hu-HU" dirty="0" err="1">
                <a:solidFill>
                  <a:schemeClr val="bg1">
                    <a:lumMod val="95000"/>
                    <a:lumOff val="5000"/>
                  </a:schemeClr>
                </a:solidFill>
              </a:rPr>
              <a:t>efekt</a:t>
            </a:r>
            <a:r>
              <a:rPr lang="hu-HU" dirty="0">
                <a:solidFill>
                  <a:schemeClr val="bg1">
                    <a:lumMod val="95000"/>
                    <a:lumOff val="5000"/>
                  </a:schemeClr>
                </a:solidFill>
              </a:rPr>
              <a:t>. </a:t>
            </a:r>
            <a:r>
              <a:rPr lang="hu-HU" dirty="0" err="1">
                <a:solidFill>
                  <a:schemeClr val="bg1">
                    <a:lumMod val="95000"/>
                    <a:lumOff val="5000"/>
                  </a:schemeClr>
                </a:solidFill>
              </a:rPr>
              <a:t>Anonymne</a:t>
            </a:r>
            <a:r>
              <a:rPr lang="hu-HU" dirty="0">
                <a:solidFill>
                  <a:schemeClr val="bg1">
                    <a:lumMod val="95000"/>
                    <a:lumOff val="5000"/>
                  </a:schemeClr>
                </a:solidFill>
              </a:rPr>
              <a:t> </a:t>
            </a:r>
            <a:r>
              <a:rPr lang="hu-HU" dirty="0" err="1">
                <a:solidFill>
                  <a:schemeClr val="bg1">
                    <a:lumMod val="95000"/>
                    <a:lumOff val="5000"/>
                  </a:schemeClr>
                </a:solidFill>
              </a:rPr>
              <a:t>alebo</a:t>
            </a:r>
            <a:r>
              <a:rPr lang="hu-HU" dirty="0">
                <a:solidFill>
                  <a:schemeClr val="bg1">
                    <a:lumMod val="95000"/>
                    <a:lumOff val="5000"/>
                  </a:schemeClr>
                </a:solidFill>
              </a:rPr>
              <a:t> </a:t>
            </a:r>
            <a:r>
              <a:rPr lang="hu-HU" dirty="0" err="1">
                <a:solidFill>
                  <a:schemeClr val="bg1">
                    <a:lumMod val="95000"/>
                    <a:lumOff val="5000"/>
                  </a:schemeClr>
                </a:solidFill>
              </a:rPr>
              <a:t>neidentifikovateľne</a:t>
            </a:r>
            <a:r>
              <a:rPr lang="hu-HU" dirty="0">
                <a:solidFill>
                  <a:schemeClr val="bg1">
                    <a:lumMod val="95000"/>
                    <a:lumOff val="5000"/>
                  </a:schemeClr>
                </a:solidFill>
              </a:rPr>
              <a:t> </a:t>
            </a:r>
            <a:r>
              <a:rPr lang="hu-HU" dirty="0" err="1">
                <a:solidFill>
                  <a:schemeClr val="bg1">
                    <a:lumMod val="95000"/>
                    <a:lumOff val="5000"/>
                  </a:schemeClr>
                </a:solidFill>
              </a:rPr>
              <a:t>ľudia</a:t>
            </a:r>
            <a:r>
              <a:rPr lang="hu-HU" dirty="0">
                <a:solidFill>
                  <a:schemeClr val="bg1">
                    <a:lumMod val="95000"/>
                    <a:lumOff val="5000"/>
                  </a:schemeClr>
                </a:solidFill>
              </a:rPr>
              <a:t> </a:t>
            </a:r>
            <a:r>
              <a:rPr lang="hu-HU" dirty="0" err="1">
                <a:solidFill>
                  <a:schemeClr val="bg1">
                    <a:lumMod val="95000"/>
                    <a:lumOff val="5000"/>
                  </a:schemeClr>
                </a:solidFill>
              </a:rPr>
              <a:t>nemusia</a:t>
            </a:r>
            <a:r>
              <a:rPr lang="hu-HU" dirty="0">
                <a:solidFill>
                  <a:schemeClr val="bg1">
                    <a:lumMod val="95000"/>
                    <a:lumOff val="5000"/>
                  </a:schemeClr>
                </a:solidFill>
              </a:rPr>
              <a:t> </a:t>
            </a:r>
            <a:r>
              <a:rPr lang="hu-HU" dirty="0" err="1">
                <a:solidFill>
                  <a:schemeClr val="bg1">
                    <a:lumMod val="95000"/>
                    <a:lumOff val="5000"/>
                  </a:schemeClr>
                </a:solidFill>
              </a:rPr>
              <a:t>niesť</a:t>
            </a:r>
            <a:r>
              <a:rPr lang="hu-HU" dirty="0">
                <a:solidFill>
                  <a:schemeClr val="bg1">
                    <a:lumMod val="95000"/>
                    <a:lumOff val="5000"/>
                  </a:schemeClr>
                </a:solidFill>
              </a:rPr>
              <a:t> </a:t>
            </a:r>
            <a:r>
              <a:rPr lang="hu-HU" dirty="0" err="1">
                <a:solidFill>
                  <a:schemeClr val="bg1">
                    <a:lumMod val="95000"/>
                    <a:lumOff val="5000"/>
                  </a:schemeClr>
                </a:solidFill>
              </a:rPr>
              <a:t>zodpovednosť</a:t>
            </a:r>
            <a:r>
              <a:rPr lang="hu-HU" dirty="0">
                <a:solidFill>
                  <a:schemeClr val="bg1">
                    <a:lumMod val="95000"/>
                    <a:lumOff val="5000"/>
                  </a:schemeClr>
                </a:solidFill>
              </a:rPr>
              <a:t> </a:t>
            </a:r>
            <a:r>
              <a:rPr lang="hu-HU" dirty="0" err="1">
                <a:solidFill>
                  <a:schemeClr val="bg1">
                    <a:lumMod val="95000"/>
                    <a:lumOff val="5000"/>
                  </a:schemeClr>
                </a:solidFill>
              </a:rPr>
              <a:t>za</a:t>
            </a:r>
            <a:r>
              <a:rPr lang="hu-HU" dirty="0">
                <a:solidFill>
                  <a:schemeClr val="bg1">
                    <a:lumMod val="95000"/>
                    <a:lumOff val="5000"/>
                  </a:schemeClr>
                </a:solidFill>
              </a:rPr>
              <a:t> </a:t>
            </a:r>
            <a:r>
              <a:rPr lang="hu-HU" dirty="0" err="1">
                <a:solidFill>
                  <a:schemeClr val="bg1">
                    <a:lumMod val="95000"/>
                    <a:lumOff val="5000"/>
                  </a:schemeClr>
                </a:solidFill>
              </a:rPr>
              <a:t>svoje</a:t>
            </a:r>
            <a:r>
              <a:rPr lang="hu-HU" dirty="0">
                <a:solidFill>
                  <a:schemeClr val="bg1">
                    <a:lumMod val="95000"/>
                    <a:lumOff val="5000"/>
                  </a:schemeClr>
                </a:solidFill>
              </a:rPr>
              <a:t> </a:t>
            </a:r>
            <a:r>
              <a:rPr lang="hu-HU" dirty="0" err="1">
                <a:solidFill>
                  <a:schemeClr val="bg1">
                    <a:lumMod val="95000"/>
                    <a:lumOff val="5000"/>
                  </a:schemeClr>
                </a:solidFill>
              </a:rPr>
              <a:t>výroky</a:t>
            </a:r>
            <a:r>
              <a:rPr lang="hu-HU" dirty="0">
                <a:solidFill>
                  <a:schemeClr val="bg1">
                    <a:lumMod val="95000"/>
                    <a:lumOff val="5000"/>
                  </a:schemeClr>
                </a:solidFill>
              </a:rPr>
              <a:t>. </a:t>
            </a:r>
            <a:r>
              <a:rPr lang="hu-HU" dirty="0" err="1">
                <a:solidFill>
                  <a:schemeClr val="bg1">
                    <a:lumMod val="95000"/>
                    <a:lumOff val="5000"/>
                  </a:schemeClr>
                </a:solidFill>
              </a:rPr>
              <a:t>Záverom</a:t>
            </a:r>
            <a:r>
              <a:rPr lang="hu-HU" dirty="0">
                <a:solidFill>
                  <a:schemeClr val="bg1">
                    <a:lumMod val="95000"/>
                    <a:lumOff val="5000"/>
                  </a:schemeClr>
                </a:solidFill>
              </a:rPr>
              <a:t> je, </a:t>
            </a:r>
            <a:r>
              <a:rPr lang="hu-HU" dirty="0" err="1">
                <a:solidFill>
                  <a:schemeClr val="bg1">
                    <a:lumMod val="95000"/>
                    <a:lumOff val="5000"/>
                  </a:schemeClr>
                </a:solidFill>
              </a:rPr>
              <a:t>že</a:t>
            </a:r>
            <a:r>
              <a:rPr lang="hu-HU" dirty="0">
                <a:solidFill>
                  <a:schemeClr val="bg1">
                    <a:lumMod val="95000"/>
                    <a:lumOff val="5000"/>
                  </a:schemeClr>
                </a:solidFill>
              </a:rPr>
              <a:t> </a:t>
            </a:r>
            <a:r>
              <a:rPr lang="hu-HU" dirty="0" err="1">
                <a:solidFill>
                  <a:schemeClr val="bg1">
                    <a:lumMod val="95000"/>
                    <a:lumOff val="5000"/>
                  </a:schemeClr>
                </a:solidFill>
              </a:rPr>
              <a:t>používateľ</a:t>
            </a:r>
            <a:r>
              <a:rPr lang="hu-HU" dirty="0">
                <a:solidFill>
                  <a:schemeClr val="bg1">
                    <a:lumMod val="95000"/>
                    <a:lumOff val="5000"/>
                  </a:schemeClr>
                </a:solidFill>
              </a:rPr>
              <a:t> </a:t>
            </a:r>
            <a:r>
              <a:rPr lang="hu-HU" dirty="0" err="1">
                <a:solidFill>
                  <a:schemeClr val="bg1">
                    <a:lumMod val="95000"/>
                    <a:lumOff val="5000"/>
                  </a:schemeClr>
                </a:solidFill>
              </a:rPr>
              <a:t>komunikuje</a:t>
            </a:r>
            <a:r>
              <a:rPr lang="hu-HU" dirty="0">
                <a:solidFill>
                  <a:schemeClr val="bg1">
                    <a:lumMod val="95000"/>
                    <a:lumOff val="5000"/>
                  </a:schemeClr>
                </a:solidFill>
              </a:rPr>
              <a:t> </a:t>
            </a:r>
            <a:r>
              <a:rPr lang="hu-HU" dirty="0" err="1">
                <a:solidFill>
                  <a:schemeClr val="bg1">
                    <a:lumMod val="95000"/>
                    <a:lumOff val="5000"/>
                  </a:schemeClr>
                </a:solidFill>
              </a:rPr>
              <a:t>alebo</a:t>
            </a:r>
            <a:r>
              <a:rPr lang="hu-HU" dirty="0">
                <a:solidFill>
                  <a:schemeClr val="bg1">
                    <a:lumMod val="95000"/>
                    <a:lumOff val="5000"/>
                  </a:schemeClr>
                </a:solidFill>
              </a:rPr>
              <a:t> </a:t>
            </a:r>
            <a:r>
              <a:rPr lang="hu-HU" dirty="0" err="1">
                <a:solidFill>
                  <a:schemeClr val="bg1">
                    <a:lumMod val="95000"/>
                    <a:lumOff val="5000"/>
                  </a:schemeClr>
                </a:solidFill>
              </a:rPr>
              <a:t>sa</a:t>
            </a:r>
            <a:r>
              <a:rPr lang="hu-HU" dirty="0">
                <a:solidFill>
                  <a:schemeClr val="bg1">
                    <a:lumMod val="95000"/>
                    <a:lumOff val="5000"/>
                  </a:schemeClr>
                </a:solidFill>
              </a:rPr>
              <a:t> </a:t>
            </a:r>
            <a:r>
              <a:rPr lang="hu-HU" dirty="0" err="1">
                <a:solidFill>
                  <a:schemeClr val="bg1">
                    <a:lumMod val="95000"/>
                    <a:lumOff val="5000"/>
                  </a:schemeClr>
                </a:solidFill>
              </a:rPr>
              <a:t>správa</a:t>
            </a:r>
            <a:r>
              <a:rPr lang="hu-HU" dirty="0">
                <a:solidFill>
                  <a:schemeClr val="bg1">
                    <a:lumMod val="95000"/>
                    <a:lumOff val="5000"/>
                  </a:schemeClr>
                </a:solidFill>
              </a:rPr>
              <a:t> </a:t>
            </a:r>
            <a:r>
              <a:rPr lang="hu-HU" dirty="0" err="1">
                <a:solidFill>
                  <a:schemeClr val="bg1">
                    <a:lumMod val="95000"/>
                    <a:lumOff val="5000"/>
                  </a:schemeClr>
                </a:solidFill>
              </a:rPr>
              <a:t>tak</a:t>
            </a:r>
            <a:r>
              <a:rPr lang="hu-HU" dirty="0">
                <a:solidFill>
                  <a:schemeClr val="bg1">
                    <a:lumMod val="95000"/>
                    <a:lumOff val="5000"/>
                  </a:schemeClr>
                </a:solidFill>
              </a:rPr>
              <a:t>, </a:t>
            </a:r>
            <a:r>
              <a:rPr lang="hu-HU" dirty="0" err="1">
                <a:solidFill>
                  <a:schemeClr val="bg1">
                    <a:lumMod val="95000"/>
                    <a:lumOff val="5000"/>
                  </a:schemeClr>
                </a:solidFill>
              </a:rPr>
              <a:t>ako</a:t>
            </a:r>
            <a:r>
              <a:rPr lang="hu-HU" dirty="0">
                <a:solidFill>
                  <a:schemeClr val="bg1">
                    <a:lumMod val="95000"/>
                    <a:lumOff val="5000"/>
                  </a:schemeClr>
                </a:solidFill>
              </a:rPr>
              <a:t> </a:t>
            </a:r>
            <a:r>
              <a:rPr lang="hu-HU" dirty="0" err="1">
                <a:solidFill>
                  <a:schemeClr val="bg1">
                    <a:lumMod val="95000"/>
                    <a:lumOff val="5000"/>
                  </a:schemeClr>
                </a:solidFill>
              </a:rPr>
              <a:t>by</a:t>
            </a:r>
            <a:r>
              <a:rPr lang="hu-HU" dirty="0">
                <a:solidFill>
                  <a:schemeClr val="bg1">
                    <a:lumMod val="95000"/>
                    <a:lumOff val="5000"/>
                  </a:schemeClr>
                </a:solidFill>
              </a:rPr>
              <a:t> </a:t>
            </a:r>
            <a:r>
              <a:rPr lang="hu-HU" dirty="0" err="1">
                <a:solidFill>
                  <a:schemeClr val="bg1">
                    <a:lumMod val="95000"/>
                    <a:lumOff val="5000"/>
                  </a:schemeClr>
                </a:solidFill>
              </a:rPr>
              <a:t>to</a:t>
            </a:r>
            <a:r>
              <a:rPr lang="hu-HU" dirty="0">
                <a:solidFill>
                  <a:schemeClr val="bg1">
                    <a:lumMod val="95000"/>
                    <a:lumOff val="5000"/>
                  </a:schemeClr>
                </a:solidFill>
              </a:rPr>
              <a:t> v </a:t>
            </a:r>
            <a:r>
              <a:rPr lang="hu-HU" dirty="0" err="1">
                <a:solidFill>
                  <a:schemeClr val="bg1">
                    <a:lumMod val="95000"/>
                    <a:lumOff val="5000"/>
                  </a:schemeClr>
                </a:solidFill>
              </a:rPr>
              <a:t>skutočnosti</a:t>
            </a:r>
            <a:r>
              <a:rPr lang="hu-HU" dirty="0">
                <a:solidFill>
                  <a:schemeClr val="bg1">
                    <a:lumMod val="95000"/>
                    <a:lumOff val="5000"/>
                  </a:schemeClr>
                </a:solidFill>
              </a:rPr>
              <a:t> </a:t>
            </a:r>
            <a:r>
              <a:rPr lang="hu-HU" dirty="0" err="1">
                <a:solidFill>
                  <a:schemeClr val="bg1">
                    <a:lumMod val="95000"/>
                    <a:lumOff val="5000"/>
                  </a:schemeClr>
                </a:solidFill>
              </a:rPr>
              <a:t>nebolo</a:t>
            </a:r>
            <a:r>
              <a:rPr lang="hu-HU" dirty="0">
                <a:solidFill>
                  <a:schemeClr val="bg1">
                    <a:lumMod val="95000"/>
                    <a:lumOff val="5000"/>
                  </a:schemeClr>
                </a:solidFill>
              </a:rPr>
              <a:t>. </a:t>
            </a:r>
            <a:r>
              <a:rPr lang="hu-HU" dirty="0" err="1">
                <a:solidFill>
                  <a:schemeClr val="bg1">
                    <a:lumMod val="95000"/>
                    <a:lumOff val="5000"/>
                  </a:schemeClr>
                </a:solidFill>
              </a:rPr>
              <a:t>Dezinhibičný</a:t>
            </a:r>
            <a:r>
              <a:rPr lang="hu-HU" dirty="0">
                <a:solidFill>
                  <a:schemeClr val="bg1">
                    <a:lumMod val="95000"/>
                    <a:lumOff val="5000"/>
                  </a:schemeClr>
                </a:solidFill>
              </a:rPr>
              <a:t> </a:t>
            </a:r>
            <a:r>
              <a:rPr lang="hu-HU" dirty="0" err="1">
                <a:solidFill>
                  <a:schemeClr val="bg1">
                    <a:lumMod val="95000"/>
                    <a:lumOff val="5000"/>
                  </a:schemeClr>
                </a:solidFill>
              </a:rPr>
              <a:t>účinok</a:t>
            </a:r>
            <a:r>
              <a:rPr lang="hu-HU" dirty="0">
                <a:solidFill>
                  <a:schemeClr val="bg1">
                    <a:lumMod val="95000"/>
                    <a:lumOff val="5000"/>
                  </a:schemeClr>
                </a:solidFill>
              </a:rPr>
              <a:t> je fenomén </a:t>
            </a:r>
            <a:r>
              <a:rPr lang="hu-HU" dirty="0" err="1">
                <a:solidFill>
                  <a:schemeClr val="bg1">
                    <a:lumMod val="95000"/>
                    <a:lumOff val="5000"/>
                  </a:schemeClr>
                </a:solidFill>
              </a:rPr>
              <a:t>dvoch</a:t>
            </a:r>
            <a:r>
              <a:rPr lang="hu-HU" dirty="0">
                <a:solidFill>
                  <a:schemeClr val="bg1">
                    <a:lumMod val="95000"/>
                    <a:lumOff val="5000"/>
                  </a:schemeClr>
                </a:solidFill>
              </a:rPr>
              <a:t> </a:t>
            </a:r>
            <a:r>
              <a:rPr lang="hu-HU" dirty="0" err="1">
                <a:solidFill>
                  <a:schemeClr val="bg1">
                    <a:lumMod val="95000"/>
                    <a:lumOff val="5000"/>
                  </a:schemeClr>
                </a:solidFill>
              </a:rPr>
              <a:t>tvárí</a:t>
            </a:r>
            <a:r>
              <a:rPr lang="hu-HU" dirty="0">
                <a:solidFill>
                  <a:schemeClr val="bg1">
                    <a:lumMod val="95000"/>
                    <a:lumOff val="5000"/>
                  </a:schemeClr>
                </a:solidFill>
              </a:rPr>
              <a:t>: je </a:t>
            </a:r>
            <a:r>
              <a:rPr lang="hu-HU" dirty="0" err="1">
                <a:solidFill>
                  <a:schemeClr val="bg1">
                    <a:lumMod val="95000"/>
                    <a:lumOff val="5000"/>
                  </a:schemeClr>
                </a:solidFill>
              </a:rPr>
              <a:t>tu</a:t>
            </a:r>
            <a:r>
              <a:rPr lang="hu-HU" dirty="0">
                <a:solidFill>
                  <a:schemeClr val="bg1">
                    <a:lumMod val="95000"/>
                    <a:lumOff val="5000"/>
                  </a:schemeClr>
                </a:solidFill>
              </a:rPr>
              <a:t> </a:t>
            </a:r>
            <a:r>
              <a:rPr lang="hu-HU" dirty="0" err="1">
                <a:solidFill>
                  <a:schemeClr val="bg1">
                    <a:lumMod val="95000"/>
                    <a:lumOff val="5000"/>
                  </a:schemeClr>
                </a:solidFill>
              </a:rPr>
              <a:t>prospešný</a:t>
            </a:r>
            <a:r>
              <a:rPr lang="hu-HU" dirty="0">
                <a:solidFill>
                  <a:schemeClr val="bg1">
                    <a:lumMod val="95000"/>
                    <a:lumOff val="5000"/>
                  </a:schemeClr>
                </a:solidFill>
              </a:rPr>
              <a:t> a </a:t>
            </a:r>
            <a:r>
              <a:rPr lang="hu-HU" dirty="0" err="1">
                <a:solidFill>
                  <a:schemeClr val="bg1">
                    <a:lumMod val="95000"/>
                    <a:lumOff val="5000"/>
                  </a:schemeClr>
                </a:solidFill>
              </a:rPr>
              <a:t>toxický</a:t>
            </a:r>
            <a:r>
              <a:rPr lang="hu-HU" dirty="0">
                <a:solidFill>
                  <a:schemeClr val="bg1">
                    <a:lumMod val="95000"/>
                    <a:lumOff val="5000"/>
                  </a:schemeClr>
                </a:solidFill>
              </a:rPr>
              <a:t>.</a:t>
            </a:r>
          </a:p>
          <a:p>
            <a:endParaRPr lang="hu-HU" dirty="0"/>
          </a:p>
          <a:p>
            <a:endParaRPr lang="hu-HU" dirty="0"/>
          </a:p>
        </p:txBody>
      </p:sp>
      <p:pic>
        <p:nvPicPr>
          <p:cNvPr id="4" name="Picture 3">
            <a:extLst>
              <a:ext uri="{FF2B5EF4-FFF2-40B4-BE49-F238E27FC236}">
                <a16:creationId xmlns:a16="http://schemas.microsoft.com/office/drawing/2014/main" xmlns="" id="{528835AF-C245-46E6-BAAE-8E3B1F79F98E}"/>
              </a:ext>
            </a:extLst>
          </p:cNvPr>
          <p:cNvPicPr>
            <a:picLocks noChangeAspect="1"/>
          </p:cNvPicPr>
          <p:nvPr/>
        </p:nvPicPr>
        <p:blipFill>
          <a:blip r:embed="rId2"/>
          <a:stretch>
            <a:fillRect/>
          </a:stretch>
        </p:blipFill>
        <p:spPr>
          <a:xfrm>
            <a:off x="5938788" y="13140"/>
            <a:ext cx="6253212" cy="1657101"/>
          </a:xfrm>
          <a:prstGeom prst="rect">
            <a:avLst/>
          </a:prstGeom>
        </p:spPr>
      </p:pic>
      <p:pic>
        <p:nvPicPr>
          <p:cNvPr id="8" name="Picture 4">
            <a:extLst>
              <a:ext uri="{FF2B5EF4-FFF2-40B4-BE49-F238E27FC236}">
                <a16:creationId xmlns:a16="http://schemas.microsoft.com/office/drawing/2014/main" xmlns="" id="{E6CFC594-B456-48E8-967F-831217726DEB}"/>
              </a:ext>
            </a:extLst>
          </p:cNvPr>
          <p:cNvPicPr>
            <a:picLocks noChangeAspect="1"/>
          </p:cNvPicPr>
          <p:nvPr/>
        </p:nvPicPr>
        <p:blipFill>
          <a:blip r:embed="rId3"/>
          <a:stretch>
            <a:fillRect/>
          </a:stretch>
        </p:blipFill>
        <p:spPr>
          <a:xfrm>
            <a:off x="3631687" y="-32462"/>
            <a:ext cx="2307101" cy="682976"/>
          </a:xfrm>
          <a:prstGeom prst="rect">
            <a:avLst/>
          </a:prstGeom>
        </p:spPr>
      </p:pic>
    </p:spTree>
    <p:extLst>
      <p:ext uri="{BB962C8B-B14F-4D97-AF65-F5344CB8AC3E}">
        <p14:creationId xmlns:p14="http://schemas.microsoft.com/office/powerpoint/2010/main" val="902940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xmlns="" id="{24E24981-DC66-4597-B0FD-DF3464EBF559}"/>
              </a:ext>
            </a:extLst>
          </p:cNvPr>
          <p:cNvSpPr>
            <a:spLocks noGrp="1"/>
          </p:cNvSpPr>
          <p:nvPr>
            <p:ph idx="1"/>
          </p:nvPr>
        </p:nvSpPr>
        <p:spPr>
          <a:xfrm>
            <a:off x="680321" y="2336872"/>
            <a:ext cx="11220947" cy="4049859"/>
          </a:xfrm>
        </p:spPr>
        <p:txBody>
          <a:bodyPr>
            <a:normAutofit fontScale="92500"/>
          </a:bodyPr>
          <a:lstStyle/>
          <a:p>
            <a:pPr marL="0" indent="0">
              <a:buNone/>
            </a:pPr>
            <a:r>
              <a:rPr lang="hu-HU" dirty="0"/>
              <a:t>A jó oldal jellemzője, ha az Interneten szinte azonnal megnyílnak az emberek, beszámolnak érzéseikről, titkos vágyaikról, félelmeikről. Kártékony lehet viszont, hogy ha a gátlások a düh, gyűlölet kifejezésében is megszűnnek. A felelősségvállalás hiánya miatt az ellenségességüket kifejező emberek továbbra is úgy gondolhatják, hogy ez a viselkedés valójában nem jellemző rájuk (hiszen a való életben tényleg így van), ilyenkor disszociációs mechanizmus áll a háttérben.</a:t>
            </a:r>
          </a:p>
          <a:p>
            <a:pPr marL="0" indent="0">
              <a:buNone/>
            </a:pPr>
            <a:r>
              <a:rPr lang="hu-HU" dirty="0" err="1">
                <a:solidFill>
                  <a:schemeClr val="bg1">
                    <a:lumMod val="95000"/>
                    <a:lumOff val="5000"/>
                  </a:schemeClr>
                </a:solidFill>
              </a:rPr>
              <a:t>Charakteristickým</a:t>
            </a:r>
            <a:r>
              <a:rPr lang="hu-HU" dirty="0">
                <a:solidFill>
                  <a:schemeClr val="bg1">
                    <a:lumMod val="95000"/>
                    <a:lumOff val="5000"/>
                  </a:schemeClr>
                </a:solidFill>
              </a:rPr>
              <a:t> </a:t>
            </a:r>
            <a:r>
              <a:rPr lang="hu-HU" dirty="0" err="1">
                <a:solidFill>
                  <a:schemeClr val="bg1">
                    <a:lumMod val="95000"/>
                    <a:lumOff val="5000"/>
                  </a:schemeClr>
                </a:solidFill>
              </a:rPr>
              <a:t>znakom</a:t>
            </a:r>
            <a:r>
              <a:rPr lang="hu-HU" dirty="0">
                <a:solidFill>
                  <a:schemeClr val="bg1">
                    <a:lumMod val="95000"/>
                    <a:lumOff val="5000"/>
                  </a:schemeClr>
                </a:solidFill>
              </a:rPr>
              <a:t> </a:t>
            </a:r>
            <a:r>
              <a:rPr lang="hu-HU" dirty="0" err="1">
                <a:solidFill>
                  <a:schemeClr val="bg1">
                    <a:lumMod val="95000"/>
                    <a:lumOff val="5000"/>
                  </a:schemeClr>
                </a:solidFill>
              </a:rPr>
              <a:t>dobrého</a:t>
            </a:r>
            <a:r>
              <a:rPr lang="hu-HU" dirty="0">
                <a:solidFill>
                  <a:schemeClr val="bg1">
                    <a:lumMod val="95000"/>
                    <a:lumOff val="5000"/>
                  </a:schemeClr>
                </a:solidFill>
              </a:rPr>
              <a:t> </a:t>
            </a:r>
            <a:r>
              <a:rPr lang="hu-HU" dirty="0" err="1">
                <a:solidFill>
                  <a:schemeClr val="bg1">
                    <a:lumMod val="95000"/>
                    <a:lumOff val="5000"/>
                  </a:schemeClr>
                </a:solidFill>
              </a:rPr>
              <a:t>webovej</a:t>
            </a:r>
            <a:r>
              <a:rPr lang="hu-HU" dirty="0">
                <a:solidFill>
                  <a:schemeClr val="bg1">
                    <a:lumMod val="95000"/>
                    <a:lumOff val="5000"/>
                  </a:schemeClr>
                </a:solidFill>
              </a:rPr>
              <a:t> </a:t>
            </a:r>
            <a:r>
              <a:rPr lang="hu-HU" dirty="0" err="1">
                <a:solidFill>
                  <a:schemeClr val="bg1">
                    <a:lumMod val="95000"/>
                    <a:lumOff val="5000"/>
                  </a:schemeClr>
                </a:solidFill>
              </a:rPr>
              <a:t>stránke</a:t>
            </a:r>
            <a:r>
              <a:rPr lang="hu-HU" dirty="0">
                <a:solidFill>
                  <a:schemeClr val="bg1">
                    <a:lumMod val="95000"/>
                    <a:lumOff val="5000"/>
                  </a:schemeClr>
                </a:solidFill>
              </a:rPr>
              <a:t> je, </a:t>
            </a:r>
            <a:r>
              <a:rPr lang="hu-HU" dirty="0" err="1">
                <a:solidFill>
                  <a:schemeClr val="bg1">
                    <a:lumMod val="95000"/>
                    <a:lumOff val="5000"/>
                  </a:schemeClr>
                </a:solidFill>
              </a:rPr>
              <a:t>keď</a:t>
            </a:r>
            <a:r>
              <a:rPr lang="hu-HU" dirty="0">
                <a:solidFill>
                  <a:schemeClr val="bg1">
                    <a:lumMod val="95000"/>
                    <a:lumOff val="5000"/>
                  </a:schemeClr>
                </a:solidFill>
              </a:rPr>
              <a:t> </a:t>
            </a:r>
            <a:r>
              <a:rPr lang="hu-HU" dirty="0" err="1">
                <a:solidFill>
                  <a:schemeClr val="bg1">
                    <a:lumMod val="95000"/>
                    <a:lumOff val="5000"/>
                  </a:schemeClr>
                </a:solidFill>
              </a:rPr>
              <a:t>sa</a:t>
            </a:r>
            <a:r>
              <a:rPr lang="hu-HU" dirty="0">
                <a:solidFill>
                  <a:schemeClr val="bg1">
                    <a:lumMod val="95000"/>
                    <a:lumOff val="5000"/>
                  </a:schemeClr>
                </a:solidFill>
              </a:rPr>
              <a:t> </a:t>
            </a:r>
            <a:r>
              <a:rPr lang="hu-HU" dirty="0" err="1">
                <a:solidFill>
                  <a:schemeClr val="bg1">
                    <a:lumMod val="95000"/>
                    <a:lumOff val="5000"/>
                  </a:schemeClr>
                </a:solidFill>
              </a:rPr>
              <a:t>ľudia</a:t>
            </a:r>
            <a:r>
              <a:rPr lang="hu-HU" dirty="0">
                <a:solidFill>
                  <a:schemeClr val="bg1">
                    <a:lumMod val="95000"/>
                    <a:lumOff val="5000"/>
                  </a:schemeClr>
                </a:solidFill>
              </a:rPr>
              <a:t> </a:t>
            </a:r>
            <a:r>
              <a:rPr lang="hu-HU" dirty="0" err="1">
                <a:solidFill>
                  <a:schemeClr val="bg1">
                    <a:lumMod val="95000"/>
                    <a:lumOff val="5000"/>
                  </a:schemeClr>
                </a:solidFill>
              </a:rPr>
              <a:t>takmer</a:t>
            </a:r>
            <a:r>
              <a:rPr lang="hu-HU" dirty="0">
                <a:solidFill>
                  <a:schemeClr val="bg1">
                    <a:lumMod val="95000"/>
                    <a:lumOff val="5000"/>
                  </a:schemeClr>
                </a:solidFill>
              </a:rPr>
              <a:t> </a:t>
            </a:r>
            <a:r>
              <a:rPr lang="hu-HU" dirty="0" err="1">
                <a:solidFill>
                  <a:schemeClr val="bg1">
                    <a:lumMod val="95000"/>
                    <a:lumOff val="5000"/>
                  </a:schemeClr>
                </a:solidFill>
              </a:rPr>
              <a:t>okamžite</a:t>
            </a:r>
            <a:r>
              <a:rPr lang="hu-HU" dirty="0">
                <a:solidFill>
                  <a:schemeClr val="bg1">
                    <a:lumMod val="95000"/>
                    <a:lumOff val="5000"/>
                  </a:schemeClr>
                </a:solidFill>
              </a:rPr>
              <a:t> </a:t>
            </a:r>
            <a:r>
              <a:rPr lang="hu-HU" dirty="0" err="1">
                <a:solidFill>
                  <a:schemeClr val="bg1">
                    <a:lumMod val="95000"/>
                    <a:lumOff val="5000"/>
                  </a:schemeClr>
                </a:solidFill>
              </a:rPr>
              <a:t>otvoria</a:t>
            </a:r>
            <a:r>
              <a:rPr lang="hu-HU" dirty="0">
                <a:solidFill>
                  <a:schemeClr val="bg1">
                    <a:lumMod val="95000"/>
                    <a:lumOff val="5000"/>
                  </a:schemeClr>
                </a:solidFill>
              </a:rPr>
              <a:t> na internete a </a:t>
            </a:r>
            <a:r>
              <a:rPr lang="hu-HU" dirty="0" err="1">
                <a:solidFill>
                  <a:schemeClr val="bg1">
                    <a:lumMod val="95000"/>
                    <a:lumOff val="5000"/>
                  </a:schemeClr>
                </a:solidFill>
              </a:rPr>
              <a:t>informujú</a:t>
            </a:r>
            <a:r>
              <a:rPr lang="hu-HU" dirty="0">
                <a:solidFill>
                  <a:schemeClr val="bg1">
                    <a:lumMod val="95000"/>
                    <a:lumOff val="5000"/>
                  </a:schemeClr>
                </a:solidFill>
              </a:rPr>
              <a:t> o </a:t>
            </a:r>
            <a:r>
              <a:rPr lang="hu-HU" dirty="0" err="1">
                <a:solidFill>
                  <a:schemeClr val="bg1">
                    <a:lumMod val="95000"/>
                    <a:lumOff val="5000"/>
                  </a:schemeClr>
                </a:solidFill>
              </a:rPr>
              <a:t>svojich</a:t>
            </a:r>
            <a:r>
              <a:rPr lang="hu-HU" dirty="0">
                <a:solidFill>
                  <a:schemeClr val="bg1">
                    <a:lumMod val="95000"/>
                    <a:lumOff val="5000"/>
                  </a:schemeClr>
                </a:solidFill>
              </a:rPr>
              <a:t> </a:t>
            </a:r>
            <a:r>
              <a:rPr lang="hu-HU" dirty="0" err="1">
                <a:solidFill>
                  <a:schemeClr val="bg1">
                    <a:lumMod val="95000"/>
                    <a:lumOff val="5000"/>
                  </a:schemeClr>
                </a:solidFill>
              </a:rPr>
              <a:t>pocitoch</a:t>
            </a:r>
            <a:r>
              <a:rPr lang="hu-HU" dirty="0">
                <a:solidFill>
                  <a:schemeClr val="bg1">
                    <a:lumMod val="95000"/>
                    <a:lumOff val="5000"/>
                  </a:schemeClr>
                </a:solidFill>
              </a:rPr>
              <a:t>, </a:t>
            </a:r>
            <a:r>
              <a:rPr lang="hu-HU" dirty="0" err="1">
                <a:solidFill>
                  <a:schemeClr val="bg1">
                    <a:lumMod val="95000"/>
                    <a:lumOff val="5000"/>
                  </a:schemeClr>
                </a:solidFill>
              </a:rPr>
              <a:t>tajných</a:t>
            </a:r>
            <a:r>
              <a:rPr lang="hu-HU" dirty="0">
                <a:solidFill>
                  <a:schemeClr val="bg1">
                    <a:lumMod val="95000"/>
                    <a:lumOff val="5000"/>
                  </a:schemeClr>
                </a:solidFill>
              </a:rPr>
              <a:t> </a:t>
            </a:r>
            <a:r>
              <a:rPr lang="hu-HU" dirty="0" err="1">
                <a:solidFill>
                  <a:schemeClr val="bg1">
                    <a:lumMod val="95000"/>
                    <a:lumOff val="5000"/>
                  </a:schemeClr>
                </a:solidFill>
              </a:rPr>
              <a:t>túžbach</a:t>
            </a:r>
            <a:r>
              <a:rPr lang="hu-HU" dirty="0">
                <a:solidFill>
                  <a:schemeClr val="bg1">
                    <a:lumMod val="95000"/>
                    <a:lumOff val="5000"/>
                  </a:schemeClr>
                </a:solidFill>
              </a:rPr>
              <a:t>, </a:t>
            </a:r>
            <a:r>
              <a:rPr lang="hu-HU" dirty="0" err="1">
                <a:solidFill>
                  <a:schemeClr val="bg1">
                    <a:lumMod val="95000"/>
                    <a:lumOff val="5000"/>
                  </a:schemeClr>
                </a:solidFill>
              </a:rPr>
              <a:t>obavách</a:t>
            </a:r>
            <a:r>
              <a:rPr lang="hu-HU" dirty="0">
                <a:solidFill>
                  <a:schemeClr val="bg1">
                    <a:lumMod val="95000"/>
                    <a:lumOff val="5000"/>
                  </a:schemeClr>
                </a:solidFill>
              </a:rPr>
              <a:t>. </a:t>
            </a:r>
            <a:r>
              <a:rPr lang="hu-HU" dirty="0" err="1">
                <a:solidFill>
                  <a:schemeClr val="bg1">
                    <a:lumMod val="95000"/>
                    <a:lumOff val="5000"/>
                  </a:schemeClr>
                </a:solidFill>
              </a:rPr>
              <a:t>Môže</a:t>
            </a:r>
            <a:r>
              <a:rPr lang="hu-HU" dirty="0">
                <a:solidFill>
                  <a:schemeClr val="bg1">
                    <a:lumMod val="95000"/>
                    <a:lumOff val="5000"/>
                  </a:schemeClr>
                </a:solidFill>
              </a:rPr>
              <a:t> </a:t>
            </a:r>
            <a:r>
              <a:rPr lang="hu-HU" dirty="0" err="1">
                <a:solidFill>
                  <a:schemeClr val="bg1">
                    <a:lumMod val="95000"/>
                    <a:lumOff val="5000"/>
                  </a:schemeClr>
                </a:solidFill>
              </a:rPr>
              <a:t>však</a:t>
            </a:r>
            <a:r>
              <a:rPr lang="hu-HU" dirty="0">
                <a:solidFill>
                  <a:schemeClr val="bg1">
                    <a:lumMod val="95000"/>
                    <a:lumOff val="5000"/>
                  </a:schemeClr>
                </a:solidFill>
              </a:rPr>
              <a:t> </a:t>
            </a:r>
            <a:r>
              <a:rPr lang="hu-HU" dirty="0" err="1">
                <a:solidFill>
                  <a:schemeClr val="bg1">
                    <a:lumMod val="95000"/>
                    <a:lumOff val="5000"/>
                  </a:schemeClr>
                </a:solidFill>
              </a:rPr>
              <a:t>byť</a:t>
            </a:r>
            <a:r>
              <a:rPr lang="hu-HU" dirty="0">
                <a:solidFill>
                  <a:schemeClr val="bg1">
                    <a:lumMod val="95000"/>
                    <a:lumOff val="5000"/>
                  </a:schemeClr>
                </a:solidFill>
              </a:rPr>
              <a:t> </a:t>
            </a:r>
            <a:r>
              <a:rPr lang="hu-HU" dirty="0" err="1">
                <a:solidFill>
                  <a:schemeClr val="bg1">
                    <a:lumMod val="95000"/>
                    <a:lumOff val="5000"/>
                  </a:schemeClr>
                </a:solidFill>
              </a:rPr>
              <a:t>škodlivé</a:t>
            </a:r>
            <a:r>
              <a:rPr lang="hu-HU" dirty="0">
                <a:solidFill>
                  <a:schemeClr val="bg1">
                    <a:lumMod val="95000"/>
                    <a:lumOff val="5000"/>
                  </a:schemeClr>
                </a:solidFill>
              </a:rPr>
              <a:t>, </a:t>
            </a:r>
            <a:r>
              <a:rPr lang="hu-HU" dirty="0" err="1">
                <a:solidFill>
                  <a:schemeClr val="bg1">
                    <a:lumMod val="95000"/>
                    <a:lumOff val="5000"/>
                  </a:schemeClr>
                </a:solidFill>
              </a:rPr>
              <a:t>že</a:t>
            </a:r>
            <a:r>
              <a:rPr lang="hu-HU" dirty="0">
                <a:solidFill>
                  <a:schemeClr val="bg1">
                    <a:lumMod val="95000"/>
                    <a:lumOff val="5000"/>
                  </a:schemeClr>
                </a:solidFill>
              </a:rPr>
              <a:t> </a:t>
            </a:r>
            <a:r>
              <a:rPr lang="hu-HU" dirty="0" err="1">
                <a:solidFill>
                  <a:schemeClr val="bg1">
                    <a:lumMod val="95000"/>
                    <a:lumOff val="5000"/>
                  </a:schemeClr>
                </a:solidFill>
              </a:rPr>
              <a:t>ak</a:t>
            </a:r>
            <a:r>
              <a:rPr lang="hu-HU" dirty="0">
                <a:solidFill>
                  <a:schemeClr val="bg1">
                    <a:lumMod val="95000"/>
                    <a:lumOff val="5000"/>
                  </a:schemeClr>
                </a:solidFill>
              </a:rPr>
              <a:t> </a:t>
            </a:r>
            <a:r>
              <a:rPr lang="hu-HU" dirty="0" err="1">
                <a:solidFill>
                  <a:schemeClr val="bg1">
                    <a:lumMod val="95000"/>
                    <a:lumOff val="5000"/>
                  </a:schemeClr>
                </a:solidFill>
              </a:rPr>
              <a:t>prestanú</a:t>
            </a:r>
            <a:r>
              <a:rPr lang="hu-HU" dirty="0">
                <a:solidFill>
                  <a:schemeClr val="bg1">
                    <a:lumMod val="95000"/>
                    <a:lumOff val="5000"/>
                  </a:schemeClr>
                </a:solidFill>
              </a:rPr>
              <a:t> </a:t>
            </a:r>
            <a:r>
              <a:rPr lang="hu-HU" dirty="0" err="1">
                <a:solidFill>
                  <a:schemeClr val="bg1">
                    <a:lumMod val="95000"/>
                    <a:lumOff val="5000"/>
                  </a:schemeClr>
                </a:solidFill>
              </a:rPr>
              <a:t>zábrany</a:t>
            </a:r>
            <a:r>
              <a:rPr lang="hu-HU" dirty="0">
                <a:solidFill>
                  <a:schemeClr val="bg1">
                    <a:lumMod val="95000"/>
                    <a:lumOff val="5000"/>
                  </a:schemeClr>
                </a:solidFill>
              </a:rPr>
              <a:t> </a:t>
            </a:r>
            <a:r>
              <a:rPr lang="hu-HU" dirty="0" err="1">
                <a:solidFill>
                  <a:schemeClr val="bg1">
                    <a:lumMod val="95000"/>
                    <a:lumOff val="5000"/>
                  </a:schemeClr>
                </a:solidFill>
              </a:rPr>
              <a:t>vo</a:t>
            </a:r>
            <a:r>
              <a:rPr lang="hu-HU" dirty="0">
                <a:solidFill>
                  <a:schemeClr val="bg1">
                    <a:lumMod val="95000"/>
                    <a:lumOff val="5000"/>
                  </a:schemeClr>
                </a:solidFill>
              </a:rPr>
              <a:t> </a:t>
            </a:r>
            <a:r>
              <a:rPr lang="hu-HU" dirty="0" err="1">
                <a:solidFill>
                  <a:schemeClr val="bg1">
                    <a:lumMod val="95000"/>
                    <a:lumOff val="5000"/>
                  </a:schemeClr>
                </a:solidFill>
              </a:rPr>
              <a:t>vyjadrení</a:t>
            </a:r>
            <a:r>
              <a:rPr lang="hu-HU" dirty="0">
                <a:solidFill>
                  <a:schemeClr val="bg1">
                    <a:lumMod val="95000"/>
                    <a:lumOff val="5000"/>
                  </a:schemeClr>
                </a:solidFill>
              </a:rPr>
              <a:t> </a:t>
            </a:r>
            <a:r>
              <a:rPr lang="hu-HU" dirty="0" err="1">
                <a:solidFill>
                  <a:schemeClr val="bg1">
                    <a:lumMod val="95000"/>
                    <a:lumOff val="5000"/>
                  </a:schemeClr>
                </a:solidFill>
              </a:rPr>
              <a:t>hnevu</a:t>
            </a:r>
            <a:r>
              <a:rPr lang="hu-HU" dirty="0">
                <a:solidFill>
                  <a:schemeClr val="bg1">
                    <a:lumMod val="95000"/>
                    <a:lumOff val="5000"/>
                  </a:schemeClr>
                </a:solidFill>
              </a:rPr>
              <a:t>, </a:t>
            </a:r>
            <a:r>
              <a:rPr lang="hu-HU" dirty="0" err="1">
                <a:solidFill>
                  <a:schemeClr val="bg1">
                    <a:lumMod val="95000"/>
                    <a:lumOff val="5000"/>
                  </a:schemeClr>
                </a:solidFill>
              </a:rPr>
              <a:t>nenávisti</a:t>
            </a:r>
            <a:r>
              <a:rPr lang="hu-HU" dirty="0">
                <a:solidFill>
                  <a:schemeClr val="bg1">
                    <a:lumMod val="95000"/>
                    <a:lumOff val="5000"/>
                  </a:schemeClr>
                </a:solidFill>
              </a:rPr>
              <a:t>. Z </a:t>
            </a:r>
            <a:r>
              <a:rPr lang="hu-HU" dirty="0" err="1">
                <a:solidFill>
                  <a:schemeClr val="bg1">
                    <a:lumMod val="95000"/>
                    <a:lumOff val="5000"/>
                  </a:schemeClr>
                </a:solidFill>
              </a:rPr>
              <a:t>dôvodu</a:t>
            </a:r>
            <a:r>
              <a:rPr lang="hu-HU" dirty="0">
                <a:solidFill>
                  <a:schemeClr val="bg1">
                    <a:lumMod val="95000"/>
                    <a:lumOff val="5000"/>
                  </a:schemeClr>
                </a:solidFill>
              </a:rPr>
              <a:t> </a:t>
            </a:r>
            <a:r>
              <a:rPr lang="hu-HU" dirty="0" err="1">
                <a:solidFill>
                  <a:schemeClr val="bg1">
                    <a:lumMod val="95000"/>
                    <a:lumOff val="5000"/>
                  </a:schemeClr>
                </a:solidFill>
              </a:rPr>
              <a:t>nedostatku</a:t>
            </a:r>
            <a:r>
              <a:rPr lang="hu-HU" dirty="0">
                <a:solidFill>
                  <a:schemeClr val="bg1">
                    <a:lumMod val="95000"/>
                    <a:lumOff val="5000"/>
                  </a:schemeClr>
                </a:solidFill>
              </a:rPr>
              <a:t> </a:t>
            </a:r>
            <a:r>
              <a:rPr lang="hu-HU" dirty="0" err="1">
                <a:solidFill>
                  <a:schemeClr val="bg1">
                    <a:lumMod val="95000"/>
                    <a:lumOff val="5000"/>
                  </a:schemeClr>
                </a:solidFill>
              </a:rPr>
              <a:t>zodpovednosti</a:t>
            </a:r>
            <a:r>
              <a:rPr lang="hu-HU" dirty="0">
                <a:solidFill>
                  <a:schemeClr val="bg1">
                    <a:lumMod val="95000"/>
                    <a:lumOff val="5000"/>
                  </a:schemeClr>
                </a:solidFill>
              </a:rPr>
              <a:t> </a:t>
            </a:r>
            <a:r>
              <a:rPr lang="hu-HU" dirty="0" err="1">
                <a:solidFill>
                  <a:schemeClr val="bg1">
                    <a:lumMod val="95000"/>
                    <a:lumOff val="5000"/>
                  </a:schemeClr>
                </a:solidFill>
              </a:rPr>
              <a:t>si</a:t>
            </a:r>
            <a:r>
              <a:rPr lang="hu-HU" dirty="0">
                <a:solidFill>
                  <a:schemeClr val="bg1">
                    <a:lumMod val="95000"/>
                    <a:lumOff val="5000"/>
                  </a:schemeClr>
                </a:solidFill>
              </a:rPr>
              <a:t> </a:t>
            </a:r>
            <a:r>
              <a:rPr lang="hu-HU" dirty="0" err="1">
                <a:solidFill>
                  <a:schemeClr val="bg1">
                    <a:lumMod val="95000"/>
                    <a:lumOff val="5000"/>
                  </a:schemeClr>
                </a:solidFill>
              </a:rPr>
              <a:t>ľudia</a:t>
            </a:r>
            <a:r>
              <a:rPr lang="hu-HU" dirty="0">
                <a:solidFill>
                  <a:schemeClr val="bg1">
                    <a:lumMod val="95000"/>
                    <a:lumOff val="5000"/>
                  </a:schemeClr>
                </a:solidFill>
              </a:rPr>
              <a:t>, </a:t>
            </a:r>
            <a:r>
              <a:rPr lang="hu-HU" dirty="0" err="1">
                <a:solidFill>
                  <a:schemeClr val="bg1">
                    <a:lumMod val="95000"/>
                    <a:lumOff val="5000"/>
                  </a:schemeClr>
                </a:solidFill>
              </a:rPr>
              <a:t>ktorí</a:t>
            </a:r>
            <a:r>
              <a:rPr lang="hu-HU" dirty="0">
                <a:solidFill>
                  <a:schemeClr val="bg1">
                    <a:lumMod val="95000"/>
                    <a:lumOff val="5000"/>
                  </a:schemeClr>
                </a:solidFill>
              </a:rPr>
              <a:t> </a:t>
            </a:r>
            <a:r>
              <a:rPr lang="hu-HU" dirty="0" err="1">
                <a:solidFill>
                  <a:schemeClr val="bg1">
                    <a:lumMod val="95000"/>
                    <a:lumOff val="5000"/>
                  </a:schemeClr>
                </a:solidFill>
              </a:rPr>
              <a:t>vyjadrujú</a:t>
            </a:r>
            <a:r>
              <a:rPr lang="hu-HU" dirty="0">
                <a:solidFill>
                  <a:schemeClr val="bg1">
                    <a:lumMod val="95000"/>
                    <a:lumOff val="5000"/>
                  </a:schemeClr>
                </a:solidFill>
              </a:rPr>
              <a:t> </a:t>
            </a:r>
            <a:r>
              <a:rPr lang="hu-HU" dirty="0" err="1">
                <a:solidFill>
                  <a:schemeClr val="bg1">
                    <a:lumMod val="95000"/>
                    <a:lumOff val="5000"/>
                  </a:schemeClr>
                </a:solidFill>
              </a:rPr>
              <a:t>svoje</a:t>
            </a:r>
            <a:r>
              <a:rPr lang="hu-HU" dirty="0">
                <a:solidFill>
                  <a:schemeClr val="bg1">
                    <a:lumMod val="95000"/>
                    <a:lumOff val="5000"/>
                  </a:schemeClr>
                </a:solidFill>
              </a:rPr>
              <a:t> </a:t>
            </a:r>
            <a:r>
              <a:rPr lang="hu-HU" dirty="0" err="1">
                <a:solidFill>
                  <a:schemeClr val="bg1">
                    <a:lumMod val="95000"/>
                    <a:lumOff val="5000"/>
                  </a:schemeClr>
                </a:solidFill>
              </a:rPr>
              <a:t>nepriateľstvo</a:t>
            </a:r>
            <a:r>
              <a:rPr lang="hu-HU" dirty="0">
                <a:solidFill>
                  <a:schemeClr val="bg1">
                    <a:lumMod val="95000"/>
                    <a:lumOff val="5000"/>
                  </a:schemeClr>
                </a:solidFill>
              </a:rPr>
              <a:t>, </a:t>
            </a:r>
            <a:r>
              <a:rPr lang="hu-HU" dirty="0" err="1">
                <a:solidFill>
                  <a:schemeClr val="bg1">
                    <a:lumMod val="95000"/>
                    <a:lumOff val="5000"/>
                  </a:schemeClr>
                </a:solidFill>
              </a:rPr>
              <a:t>môžu</a:t>
            </a:r>
            <a:r>
              <a:rPr lang="hu-HU" dirty="0">
                <a:solidFill>
                  <a:schemeClr val="bg1">
                    <a:lumMod val="95000"/>
                    <a:lumOff val="5000"/>
                  </a:schemeClr>
                </a:solidFill>
              </a:rPr>
              <a:t> </a:t>
            </a:r>
            <a:r>
              <a:rPr lang="hu-HU" dirty="0" err="1">
                <a:solidFill>
                  <a:schemeClr val="bg1">
                    <a:lumMod val="95000"/>
                    <a:lumOff val="5000"/>
                  </a:schemeClr>
                </a:solidFill>
              </a:rPr>
              <a:t>stále</a:t>
            </a:r>
            <a:r>
              <a:rPr lang="hu-HU" dirty="0">
                <a:solidFill>
                  <a:schemeClr val="bg1">
                    <a:lumMod val="95000"/>
                    <a:lumOff val="5000"/>
                  </a:schemeClr>
                </a:solidFill>
              </a:rPr>
              <a:t> </a:t>
            </a:r>
            <a:r>
              <a:rPr lang="hu-HU" dirty="0" err="1">
                <a:solidFill>
                  <a:schemeClr val="bg1">
                    <a:lumMod val="95000"/>
                    <a:lumOff val="5000"/>
                  </a:schemeClr>
                </a:solidFill>
              </a:rPr>
              <a:t>myslieť</a:t>
            </a:r>
            <a:r>
              <a:rPr lang="hu-HU" dirty="0">
                <a:solidFill>
                  <a:schemeClr val="bg1">
                    <a:lumMod val="95000"/>
                    <a:lumOff val="5000"/>
                  </a:schemeClr>
                </a:solidFill>
              </a:rPr>
              <a:t>, </a:t>
            </a:r>
            <a:r>
              <a:rPr lang="hu-HU" dirty="0" err="1">
                <a:solidFill>
                  <a:schemeClr val="bg1">
                    <a:lumMod val="95000"/>
                    <a:lumOff val="5000"/>
                  </a:schemeClr>
                </a:solidFill>
              </a:rPr>
              <a:t>že</a:t>
            </a:r>
            <a:r>
              <a:rPr lang="hu-HU" dirty="0">
                <a:solidFill>
                  <a:schemeClr val="bg1">
                    <a:lumMod val="95000"/>
                    <a:lumOff val="5000"/>
                  </a:schemeClr>
                </a:solidFill>
              </a:rPr>
              <a:t> </a:t>
            </a:r>
            <a:r>
              <a:rPr lang="hu-HU" dirty="0" err="1">
                <a:solidFill>
                  <a:schemeClr val="bg1">
                    <a:lumMod val="95000"/>
                    <a:lumOff val="5000"/>
                  </a:schemeClr>
                </a:solidFill>
              </a:rPr>
              <a:t>toto</a:t>
            </a:r>
            <a:r>
              <a:rPr lang="hu-HU" dirty="0">
                <a:solidFill>
                  <a:schemeClr val="bg1">
                    <a:lumMod val="95000"/>
                    <a:lumOff val="5000"/>
                  </a:schemeClr>
                </a:solidFill>
              </a:rPr>
              <a:t> </a:t>
            </a:r>
            <a:r>
              <a:rPr lang="hu-HU" dirty="0" err="1">
                <a:solidFill>
                  <a:schemeClr val="bg1">
                    <a:lumMod val="95000"/>
                    <a:lumOff val="5000"/>
                  </a:schemeClr>
                </a:solidFill>
              </a:rPr>
              <a:t>správanie</a:t>
            </a:r>
            <a:r>
              <a:rPr lang="hu-HU" dirty="0">
                <a:solidFill>
                  <a:schemeClr val="bg1">
                    <a:lumMod val="95000"/>
                    <a:lumOff val="5000"/>
                  </a:schemeClr>
                </a:solidFill>
              </a:rPr>
              <a:t> </a:t>
            </a:r>
            <a:r>
              <a:rPr lang="hu-HU" dirty="0" err="1">
                <a:solidFill>
                  <a:schemeClr val="bg1">
                    <a:lumMod val="95000"/>
                    <a:lumOff val="5000"/>
                  </a:schemeClr>
                </a:solidFill>
              </a:rPr>
              <a:t>pre</a:t>
            </a:r>
            <a:r>
              <a:rPr lang="hu-HU" dirty="0">
                <a:solidFill>
                  <a:schemeClr val="bg1">
                    <a:lumMod val="95000"/>
                    <a:lumOff val="5000"/>
                  </a:schemeClr>
                </a:solidFill>
              </a:rPr>
              <a:t> </a:t>
            </a:r>
            <a:r>
              <a:rPr lang="hu-HU" dirty="0" err="1">
                <a:solidFill>
                  <a:schemeClr val="bg1">
                    <a:lumMod val="95000"/>
                    <a:lumOff val="5000"/>
                  </a:schemeClr>
                </a:solidFill>
              </a:rPr>
              <a:t>nich</a:t>
            </a:r>
            <a:r>
              <a:rPr lang="hu-HU" dirty="0">
                <a:solidFill>
                  <a:schemeClr val="bg1">
                    <a:lumMod val="95000"/>
                    <a:lumOff val="5000"/>
                  </a:schemeClr>
                </a:solidFill>
              </a:rPr>
              <a:t> </a:t>
            </a:r>
            <a:r>
              <a:rPr lang="hu-HU" dirty="0" err="1">
                <a:solidFill>
                  <a:schemeClr val="bg1">
                    <a:lumMod val="95000"/>
                    <a:lumOff val="5000"/>
                  </a:schemeClr>
                </a:solidFill>
              </a:rPr>
              <a:t>nie</a:t>
            </a:r>
            <a:r>
              <a:rPr lang="hu-HU" dirty="0">
                <a:solidFill>
                  <a:schemeClr val="bg1">
                    <a:lumMod val="95000"/>
                    <a:lumOff val="5000"/>
                  </a:schemeClr>
                </a:solidFill>
              </a:rPr>
              <a:t> je </a:t>
            </a:r>
            <a:r>
              <a:rPr lang="hu-HU" dirty="0" err="1">
                <a:solidFill>
                  <a:schemeClr val="bg1">
                    <a:lumMod val="95000"/>
                    <a:lumOff val="5000"/>
                  </a:schemeClr>
                </a:solidFill>
              </a:rPr>
              <a:t>skutočne</a:t>
            </a:r>
            <a:r>
              <a:rPr lang="hu-HU" dirty="0">
                <a:solidFill>
                  <a:schemeClr val="bg1">
                    <a:lumMod val="95000"/>
                    <a:lumOff val="5000"/>
                  </a:schemeClr>
                </a:solidFill>
              </a:rPr>
              <a:t> </a:t>
            </a:r>
            <a:r>
              <a:rPr lang="hu-HU" dirty="0" err="1">
                <a:solidFill>
                  <a:schemeClr val="bg1">
                    <a:lumMod val="95000"/>
                    <a:lumOff val="5000"/>
                  </a:schemeClr>
                </a:solidFill>
              </a:rPr>
              <a:t>typické</a:t>
            </a:r>
            <a:r>
              <a:rPr lang="hu-HU" dirty="0">
                <a:solidFill>
                  <a:schemeClr val="bg1">
                    <a:lumMod val="95000"/>
                    <a:lumOff val="5000"/>
                  </a:schemeClr>
                </a:solidFill>
              </a:rPr>
              <a:t> (</a:t>
            </a:r>
            <a:r>
              <a:rPr lang="hu-HU" dirty="0" err="1">
                <a:solidFill>
                  <a:schemeClr val="bg1">
                    <a:lumMod val="95000"/>
                    <a:lumOff val="5000"/>
                  </a:schemeClr>
                </a:solidFill>
              </a:rPr>
              <a:t>ako</a:t>
            </a:r>
            <a:r>
              <a:rPr lang="hu-HU" dirty="0">
                <a:solidFill>
                  <a:schemeClr val="bg1">
                    <a:lumMod val="95000"/>
                    <a:lumOff val="5000"/>
                  </a:schemeClr>
                </a:solidFill>
              </a:rPr>
              <a:t> je </a:t>
            </a:r>
            <a:r>
              <a:rPr lang="hu-HU" dirty="0" err="1">
                <a:solidFill>
                  <a:schemeClr val="bg1">
                    <a:lumMod val="95000"/>
                    <a:lumOff val="5000"/>
                  </a:schemeClr>
                </a:solidFill>
              </a:rPr>
              <a:t>to</a:t>
            </a:r>
            <a:r>
              <a:rPr lang="hu-HU" dirty="0">
                <a:solidFill>
                  <a:schemeClr val="bg1">
                    <a:lumMod val="95000"/>
                    <a:lumOff val="5000"/>
                  </a:schemeClr>
                </a:solidFill>
              </a:rPr>
              <a:t> v </a:t>
            </a:r>
            <a:r>
              <a:rPr lang="hu-HU" dirty="0" err="1">
                <a:solidFill>
                  <a:schemeClr val="bg1">
                    <a:lumMod val="95000"/>
                    <a:lumOff val="5000"/>
                  </a:schemeClr>
                </a:solidFill>
              </a:rPr>
              <a:t>skutočnosti</a:t>
            </a:r>
            <a:r>
              <a:rPr lang="hu-HU" dirty="0">
                <a:solidFill>
                  <a:schemeClr val="bg1">
                    <a:lumMod val="95000"/>
                    <a:lumOff val="5000"/>
                  </a:schemeClr>
                </a:solidFill>
              </a:rPr>
              <a:t>), v </a:t>
            </a:r>
            <a:r>
              <a:rPr lang="hu-HU" dirty="0" err="1">
                <a:solidFill>
                  <a:schemeClr val="bg1">
                    <a:lumMod val="95000"/>
                    <a:lumOff val="5000"/>
                  </a:schemeClr>
                </a:solidFill>
              </a:rPr>
              <a:t>takom</a:t>
            </a:r>
            <a:r>
              <a:rPr lang="hu-HU" dirty="0">
                <a:solidFill>
                  <a:schemeClr val="bg1">
                    <a:lumMod val="95000"/>
                    <a:lumOff val="5000"/>
                  </a:schemeClr>
                </a:solidFill>
              </a:rPr>
              <a:t> </a:t>
            </a:r>
            <a:r>
              <a:rPr lang="hu-HU" dirty="0" err="1">
                <a:solidFill>
                  <a:schemeClr val="bg1">
                    <a:lumMod val="95000"/>
                    <a:lumOff val="5000"/>
                  </a:schemeClr>
                </a:solidFill>
              </a:rPr>
              <a:t>prípade</a:t>
            </a:r>
            <a:r>
              <a:rPr lang="hu-HU" dirty="0">
                <a:solidFill>
                  <a:schemeClr val="bg1">
                    <a:lumMod val="95000"/>
                    <a:lumOff val="5000"/>
                  </a:schemeClr>
                </a:solidFill>
              </a:rPr>
              <a:t> je v </a:t>
            </a:r>
            <a:r>
              <a:rPr lang="hu-HU" dirty="0" err="1">
                <a:solidFill>
                  <a:schemeClr val="bg1">
                    <a:lumMod val="95000"/>
                    <a:lumOff val="5000"/>
                  </a:schemeClr>
                </a:solidFill>
              </a:rPr>
              <a:t>pozadí</a:t>
            </a:r>
            <a:r>
              <a:rPr lang="hu-HU" dirty="0">
                <a:solidFill>
                  <a:schemeClr val="bg1">
                    <a:lumMod val="95000"/>
                    <a:lumOff val="5000"/>
                  </a:schemeClr>
                </a:solidFill>
              </a:rPr>
              <a:t> </a:t>
            </a:r>
            <a:r>
              <a:rPr lang="hu-HU" dirty="0" err="1">
                <a:solidFill>
                  <a:schemeClr val="bg1">
                    <a:lumMod val="95000"/>
                    <a:lumOff val="5000"/>
                  </a:schemeClr>
                </a:solidFill>
              </a:rPr>
              <a:t>disociačný</a:t>
            </a:r>
            <a:r>
              <a:rPr lang="hu-HU" dirty="0">
                <a:solidFill>
                  <a:schemeClr val="bg1">
                    <a:lumMod val="95000"/>
                    <a:lumOff val="5000"/>
                  </a:schemeClr>
                </a:solidFill>
              </a:rPr>
              <a:t> mechanizmus.</a:t>
            </a:r>
          </a:p>
        </p:txBody>
      </p:sp>
      <p:pic>
        <p:nvPicPr>
          <p:cNvPr id="4" name="Picture 3">
            <a:extLst>
              <a:ext uri="{FF2B5EF4-FFF2-40B4-BE49-F238E27FC236}">
                <a16:creationId xmlns:a16="http://schemas.microsoft.com/office/drawing/2014/main" xmlns="" id="{096173E0-29A5-4AF6-985B-9DFF3B5CF2E5}"/>
              </a:ext>
            </a:extLst>
          </p:cNvPr>
          <p:cNvPicPr>
            <a:picLocks noChangeAspect="1"/>
          </p:cNvPicPr>
          <p:nvPr/>
        </p:nvPicPr>
        <p:blipFill>
          <a:blip r:embed="rId2"/>
          <a:stretch>
            <a:fillRect/>
          </a:stretch>
        </p:blipFill>
        <p:spPr>
          <a:xfrm>
            <a:off x="5938788" y="13140"/>
            <a:ext cx="6253212" cy="1657101"/>
          </a:xfrm>
          <a:prstGeom prst="rect">
            <a:avLst/>
          </a:prstGeom>
        </p:spPr>
      </p:pic>
      <p:pic>
        <p:nvPicPr>
          <p:cNvPr id="5" name="Picture 4">
            <a:extLst>
              <a:ext uri="{FF2B5EF4-FFF2-40B4-BE49-F238E27FC236}">
                <a16:creationId xmlns:a16="http://schemas.microsoft.com/office/drawing/2014/main" xmlns="" id="{B5D821C0-908A-42CB-B2E3-29989273C5A9}"/>
              </a:ext>
            </a:extLst>
          </p:cNvPr>
          <p:cNvPicPr>
            <a:picLocks noChangeAspect="1"/>
          </p:cNvPicPr>
          <p:nvPr/>
        </p:nvPicPr>
        <p:blipFill>
          <a:blip r:embed="rId3"/>
          <a:stretch>
            <a:fillRect/>
          </a:stretch>
        </p:blipFill>
        <p:spPr>
          <a:xfrm>
            <a:off x="112542" y="118136"/>
            <a:ext cx="3742006" cy="931667"/>
          </a:xfrm>
          <a:prstGeom prst="rect">
            <a:avLst/>
          </a:prstGeom>
        </p:spPr>
      </p:pic>
    </p:spTree>
    <p:extLst>
      <p:ext uri="{BB962C8B-B14F-4D97-AF65-F5344CB8AC3E}">
        <p14:creationId xmlns:p14="http://schemas.microsoft.com/office/powerpoint/2010/main" val="2456020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a:extLst>
              <a:ext uri="{FF2B5EF4-FFF2-40B4-BE49-F238E27FC236}">
                <a16:creationId xmlns:a16="http://schemas.microsoft.com/office/drawing/2014/main" xmlns="" id="{5CAA9F32-D265-4977-B548-E9226F9A59BF}"/>
              </a:ext>
            </a:extLst>
          </p:cNvPr>
          <p:cNvSpPr>
            <a:spLocks noGrp="1"/>
          </p:cNvSpPr>
          <p:nvPr>
            <p:ph type="title"/>
          </p:nvPr>
        </p:nvSpPr>
        <p:spPr/>
        <p:txBody>
          <a:bodyPr/>
          <a:lstStyle/>
          <a:p>
            <a:r>
              <a:rPr lang="hu-HU" dirty="0" err="1"/>
              <a:t>Dezinhibíciós</a:t>
            </a:r>
            <a:r>
              <a:rPr lang="hu-HU" dirty="0"/>
              <a:t> effektus</a:t>
            </a:r>
            <a:br>
              <a:rPr lang="hu-HU" dirty="0"/>
            </a:br>
            <a:r>
              <a:rPr lang="hu-HU" dirty="0" err="1"/>
              <a:t>Dezinhiba</a:t>
            </a:r>
            <a:r>
              <a:rPr lang="sk-SK" dirty="0" err="1"/>
              <a:t>čný</a:t>
            </a:r>
            <a:r>
              <a:rPr lang="sk-SK" dirty="0"/>
              <a:t> </a:t>
            </a:r>
            <a:r>
              <a:rPr lang="sk-SK" dirty="0" err="1"/>
              <a:t>učínok</a:t>
            </a:r>
            <a:endParaRPr lang="hu-HU" dirty="0"/>
          </a:p>
        </p:txBody>
      </p:sp>
      <p:sp>
        <p:nvSpPr>
          <p:cNvPr id="6" name="Szöveg helye 5">
            <a:extLst>
              <a:ext uri="{FF2B5EF4-FFF2-40B4-BE49-F238E27FC236}">
                <a16:creationId xmlns:a16="http://schemas.microsoft.com/office/drawing/2014/main" xmlns="" id="{1B5711D2-18DF-4897-820B-322801A438BD}"/>
              </a:ext>
            </a:extLst>
          </p:cNvPr>
          <p:cNvSpPr>
            <a:spLocks noGrp="1"/>
          </p:cNvSpPr>
          <p:nvPr>
            <p:ph type="body" sz="half" idx="2"/>
          </p:nvPr>
        </p:nvSpPr>
        <p:spPr>
          <a:xfrm>
            <a:off x="253218" y="2336873"/>
            <a:ext cx="11479237" cy="4092062"/>
          </a:xfrm>
        </p:spPr>
        <p:txBody>
          <a:bodyPr>
            <a:normAutofit/>
          </a:bodyPr>
          <a:lstStyle/>
          <a:p>
            <a:r>
              <a:rPr lang="hu-HU" sz="2400" dirty="0"/>
              <a:t>A </a:t>
            </a:r>
            <a:r>
              <a:rPr lang="hu-HU" sz="2400" dirty="0" err="1"/>
              <a:t>dizinhibíciós</a:t>
            </a:r>
            <a:r>
              <a:rPr lang="hu-HU" sz="2400" dirty="0"/>
              <a:t> effektus igen hasznos lehet, amikor arról van szó, hogy olyan emberek is segítséget mernek kérni, és képesek magukról beszélni, akik személyesen erre nem tudják rászánni magukat, ám a negatív oldal hatásai sem elhanyagolhatók, vagyis ha a kliens az online létét/személyiségét különbözőnek éli meg a valósághoz képest. </a:t>
            </a:r>
          </a:p>
          <a:p>
            <a:r>
              <a:rPr lang="hu-HU" sz="2400" dirty="0" err="1">
                <a:solidFill>
                  <a:schemeClr val="bg1">
                    <a:lumMod val="95000"/>
                    <a:lumOff val="5000"/>
                  </a:schemeClr>
                </a:solidFill>
              </a:rPr>
              <a:t>Dezinhibičný</a:t>
            </a:r>
            <a:r>
              <a:rPr lang="hu-HU" sz="2400" dirty="0">
                <a:solidFill>
                  <a:schemeClr val="bg1">
                    <a:lumMod val="95000"/>
                    <a:lumOff val="5000"/>
                  </a:schemeClr>
                </a:solidFill>
              </a:rPr>
              <a:t> </a:t>
            </a:r>
            <a:r>
              <a:rPr lang="hu-HU" sz="2400" dirty="0" err="1">
                <a:solidFill>
                  <a:schemeClr val="bg1">
                    <a:lumMod val="95000"/>
                    <a:lumOff val="5000"/>
                  </a:schemeClr>
                </a:solidFill>
              </a:rPr>
              <a:t>účinok</a:t>
            </a:r>
            <a:r>
              <a:rPr lang="hu-HU" sz="2400" dirty="0">
                <a:solidFill>
                  <a:schemeClr val="bg1">
                    <a:lumMod val="95000"/>
                    <a:lumOff val="5000"/>
                  </a:schemeClr>
                </a:solidFill>
              </a:rPr>
              <a:t> </a:t>
            </a:r>
            <a:r>
              <a:rPr lang="hu-HU" sz="2400" dirty="0" err="1">
                <a:solidFill>
                  <a:schemeClr val="bg1">
                    <a:lumMod val="95000"/>
                    <a:lumOff val="5000"/>
                  </a:schemeClr>
                </a:solidFill>
              </a:rPr>
              <a:t>môže</a:t>
            </a:r>
            <a:r>
              <a:rPr lang="hu-HU" sz="2400" dirty="0">
                <a:solidFill>
                  <a:schemeClr val="bg1">
                    <a:lumMod val="95000"/>
                    <a:lumOff val="5000"/>
                  </a:schemeClr>
                </a:solidFill>
              </a:rPr>
              <a:t> </a:t>
            </a:r>
            <a:r>
              <a:rPr lang="hu-HU" sz="2400" dirty="0" err="1">
                <a:solidFill>
                  <a:schemeClr val="bg1">
                    <a:lumMod val="95000"/>
                    <a:lumOff val="5000"/>
                  </a:schemeClr>
                </a:solidFill>
              </a:rPr>
              <a:t>byť</a:t>
            </a:r>
            <a:r>
              <a:rPr lang="hu-HU" sz="2400" dirty="0">
                <a:solidFill>
                  <a:schemeClr val="bg1">
                    <a:lumMod val="95000"/>
                    <a:lumOff val="5000"/>
                  </a:schemeClr>
                </a:solidFill>
              </a:rPr>
              <a:t> </a:t>
            </a:r>
            <a:r>
              <a:rPr lang="hu-HU" sz="2400" dirty="0" err="1">
                <a:solidFill>
                  <a:schemeClr val="bg1">
                    <a:lumMod val="95000"/>
                    <a:lumOff val="5000"/>
                  </a:schemeClr>
                </a:solidFill>
              </a:rPr>
              <a:t>veľmi</a:t>
            </a:r>
            <a:r>
              <a:rPr lang="hu-HU" sz="2400" dirty="0">
                <a:solidFill>
                  <a:schemeClr val="bg1">
                    <a:lumMod val="95000"/>
                    <a:lumOff val="5000"/>
                  </a:schemeClr>
                </a:solidFill>
              </a:rPr>
              <a:t> </a:t>
            </a:r>
            <a:r>
              <a:rPr lang="hu-HU" sz="2400" dirty="0" err="1">
                <a:solidFill>
                  <a:schemeClr val="bg1">
                    <a:lumMod val="95000"/>
                    <a:lumOff val="5000"/>
                  </a:schemeClr>
                </a:solidFill>
              </a:rPr>
              <a:t>užitočný</a:t>
            </a:r>
            <a:r>
              <a:rPr lang="hu-HU" sz="2400" dirty="0">
                <a:solidFill>
                  <a:schemeClr val="bg1">
                    <a:lumMod val="95000"/>
                    <a:lumOff val="5000"/>
                  </a:schemeClr>
                </a:solidFill>
              </a:rPr>
              <a:t>, </a:t>
            </a:r>
            <a:r>
              <a:rPr lang="hu-HU" sz="2400" dirty="0" err="1">
                <a:solidFill>
                  <a:schemeClr val="bg1">
                    <a:lumMod val="95000"/>
                    <a:lumOff val="5000"/>
                  </a:schemeClr>
                </a:solidFill>
              </a:rPr>
              <a:t>pokiaľ</a:t>
            </a:r>
            <a:r>
              <a:rPr lang="hu-HU" sz="2400" dirty="0">
                <a:solidFill>
                  <a:schemeClr val="bg1">
                    <a:lumMod val="95000"/>
                    <a:lumOff val="5000"/>
                  </a:schemeClr>
                </a:solidFill>
              </a:rPr>
              <a:t> ide o </a:t>
            </a:r>
            <a:r>
              <a:rPr lang="hu-HU" sz="2400" dirty="0" err="1">
                <a:solidFill>
                  <a:schemeClr val="bg1">
                    <a:lumMod val="95000"/>
                    <a:lumOff val="5000"/>
                  </a:schemeClr>
                </a:solidFill>
              </a:rPr>
              <a:t>ľudí</a:t>
            </a:r>
            <a:r>
              <a:rPr lang="hu-HU" sz="2400" dirty="0">
                <a:solidFill>
                  <a:schemeClr val="bg1">
                    <a:lumMod val="95000"/>
                    <a:lumOff val="5000"/>
                  </a:schemeClr>
                </a:solidFill>
              </a:rPr>
              <a:t>, </a:t>
            </a:r>
            <a:r>
              <a:rPr lang="hu-HU" sz="2400" dirty="0" err="1">
                <a:solidFill>
                  <a:schemeClr val="bg1">
                    <a:lumMod val="95000"/>
                    <a:lumOff val="5000"/>
                  </a:schemeClr>
                </a:solidFill>
              </a:rPr>
              <a:t>ktorí</a:t>
            </a:r>
            <a:r>
              <a:rPr lang="hu-HU" sz="2400" dirty="0">
                <a:solidFill>
                  <a:schemeClr val="bg1">
                    <a:lumMod val="95000"/>
                    <a:lumOff val="5000"/>
                  </a:schemeClr>
                </a:solidFill>
              </a:rPr>
              <a:t> </a:t>
            </a:r>
            <a:r>
              <a:rPr lang="hu-HU" sz="2400" dirty="0" err="1">
                <a:solidFill>
                  <a:schemeClr val="bg1">
                    <a:lumMod val="95000"/>
                    <a:lumOff val="5000"/>
                  </a:schemeClr>
                </a:solidFill>
              </a:rPr>
              <a:t>sa</a:t>
            </a:r>
            <a:r>
              <a:rPr lang="hu-HU" sz="2400" dirty="0">
                <a:solidFill>
                  <a:schemeClr val="bg1">
                    <a:lumMod val="95000"/>
                    <a:lumOff val="5000"/>
                  </a:schemeClr>
                </a:solidFill>
              </a:rPr>
              <a:t> </a:t>
            </a:r>
            <a:r>
              <a:rPr lang="hu-HU" sz="2400" dirty="0" err="1">
                <a:solidFill>
                  <a:schemeClr val="bg1">
                    <a:lumMod val="95000"/>
                    <a:lumOff val="5000"/>
                  </a:schemeClr>
                </a:solidFill>
              </a:rPr>
              <a:t>odvážia</a:t>
            </a:r>
            <a:r>
              <a:rPr lang="hu-HU" sz="2400" dirty="0">
                <a:solidFill>
                  <a:schemeClr val="bg1">
                    <a:lumMod val="95000"/>
                    <a:lumOff val="5000"/>
                  </a:schemeClr>
                </a:solidFill>
              </a:rPr>
              <a:t> </a:t>
            </a:r>
            <a:r>
              <a:rPr lang="hu-HU" sz="2400" dirty="0" err="1">
                <a:solidFill>
                  <a:schemeClr val="bg1">
                    <a:lumMod val="95000"/>
                    <a:lumOff val="5000"/>
                  </a:schemeClr>
                </a:solidFill>
              </a:rPr>
              <a:t>požiadať</a:t>
            </a:r>
            <a:r>
              <a:rPr lang="hu-HU" sz="2400" dirty="0">
                <a:solidFill>
                  <a:schemeClr val="bg1">
                    <a:lumMod val="95000"/>
                    <a:lumOff val="5000"/>
                  </a:schemeClr>
                </a:solidFill>
              </a:rPr>
              <a:t> o </a:t>
            </a:r>
            <a:r>
              <a:rPr lang="hu-HU" sz="2400" dirty="0" err="1">
                <a:solidFill>
                  <a:schemeClr val="bg1">
                    <a:lumMod val="95000"/>
                    <a:lumOff val="5000"/>
                  </a:schemeClr>
                </a:solidFill>
              </a:rPr>
              <a:t>pomoc</a:t>
            </a:r>
            <a:r>
              <a:rPr lang="hu-HU" sz="2400" dirty="0">
                <a:solidFill>
                  <a:schemeClr val="bg1">
                    <a:lumMod val="95000"/>
                    <a:lumOff val="5000"/>
                  </a:schemeClr>
                </a:solidFill>
              </a:rPr>
              <a:t> a </a:t>
            </a:r>
            <a:r>
              <a:rPr lang="hu-HU" sz="2400" dirty="0" err="1">
                <a:solidFill>
                  <a:schemeClr val="bg1">
                    <a:lumMod val="95000"/>
                    <a:lumOff val="5000"/>
                  </a:schemeClr>
                </a:solidFill>
              </a:rPr>
              <a:t>sú</a:t>
            </a:r>
            <a:r>
              <a:rPr lang="hu-HU" sz="2400" dirty="0">
                <a:solidFill>
                  <a:schemeClr val="bg1">
                    <a:lumMod val="95000"/>
                    <a:lumOff val="5000"/>
                  </a:schemeClr>
                </a:solidFill>
              </a:rPr>
              <a:t> </a:t>
            </a:r>
            <a:r>
              <a:rPr lang="hu-HU" sz="2400" dirty="0" err="1">
                <a:solidFill>
                  <a:schemeClr val="bg1">
                    <a:lumMod val="95000"/>
                    <a:lumOff val="5000"/>
                  </a:schemeClr>
                </a:solidFill>
              </a:rPr>
              <a:t>schopní</a:t>
            </a:r>
            <a:r>
              <a:rPr lang="hu-HU" sz="2400" dirty="0">
                <a:solidFill>
                  <a:schemeClr val="bg1">
                    <a:lumMod val="95000"/>
                    <a:lumOff val="5000"/>
                  </a:schemeClr>
                </a:solidFill>
              </a:rPr>
              <a:t> </a:t>
            </a:r>
            <a:r>
              <a:rPr lang="hu-HU" sz="2400" dirty="0" err="1">
                <a:solidFill>
                  <a:schemeClr val="bg1">
                    <a:lumMod val="95000"/>
                    <a:lumOff val="5000"/>
                  </a:schemeClr>
                </a:solidFill>
              </a:rPr>
              <a:t>hovoriť</a:t>
            </a:r>
            <a:r>
              <a:rPr lang="hu-HU" sz="2400" dirty="0">
                <a:solidFill>
                  <a:schemeClr val="bg1">
                    <a:lumMod val="95000"/>
                    <a:lumOff val="5000"/>
                  </a:schemeClr>
                </a:solidFill>
              </a:rPr>
              <a:t> o sebe, </a:t>
            </a:r>
            <a:r>
              <a:rPr lang="hu-HU" sz="2400" dirty="0" err="1">
                <a:solidFill>
                  <a:schemeClr val="bg1">
                    <a:lumMod val="95000"/>
                    <a:lumOff val="5000"/>
                  </a:schemeClr>
                </a:solidFill>
              </a:rPr>
              <a:t>ktorí</a:t>
            </a:r>
            <a:r>
              <a:rPr lang="hu-HU" sz="2400" dirty="0">
                <a:solidFill>
                  <a:schemeClr val="bg1">
                    <a:lumMod val="95000"/>
                    <a:lumOff val="5000"/>
                  </a:schemeClr>
                </a:solidFill>
              </a:rPr>
              <a:t> </a:t>
            </a:r>
            <a:r>
              <a:rPr lang="hu-HU" sz="2400" dirty="0" err="1">
                <a:solidFill>
                  <a:schemeClr val="bg1">
                    <a:lumMod val="95000"/>
                    <a:lumOff val="5000"/>
                  </a:schemeClr>
                </a:solidFill>
              </a:rPr>
              <a:t>sa</a:t>
            </a:r>
            <a:r>
              <a:rPr lang="hu-HU" sz="2400" dirty="0">
                <a:solidFill>
                  <a:schemeClr val="bg1">
                    <a:lumMod val="95000"/>
                    <a:lumOff val="5000"/>
                  </a:schemeClr>
                </a:solidFill>
              </a:rPr>
              <a:t> </a:t>
            </a:r>
            <a:r>
              <a:rPr lang="hu-HU" sz="2400" dirty="0" err="1">
                <a:solidFill>
                  <a:schemeClr val="bg1">
                    <a:lumMod val="95000"/>
                    <a:lumOff val="5000"/>
                  </a:schemeClr>
                </a:solidFill>
              </a:rPr>
              <a:t>za</a:t>
            </a:r>
            <a:r>
              <a:rPr lang="hu-HU" sz="2400" dirty="0">
                <a:solidFill>
                  <a:schemeClr val="bg1">
                    <a:lumMod val="95000"/>
                    <a:lumOff val="5000"/>
                  </a:schemeClr>
                </a:solidFill>
              </a:rPr>
              <a:t> </a:t>
            </a:r>
            <a:r>
              <a:rPr lang="hu-HU" sz="2400" dirty="0" err="1">
                <a:solidFill>
                  <a:schemeClr val="bg1">
                    <a:lumMod val="95000"/>
                    <a:lumOff val="5000"/>
                  </a:schemeClr>
                </a:solidFill>
              </a:rPr>
              <a:t>ňu</a:t>
            </a:r>
            <a:r>
              <a:rPr lang="hu-HU" sz="2400" dirty="0">
                <a:solidFill>
                  <a:schemeClr val="bg1">
                    <a:lumMod val="95000"/>
                    <a:lumOff val="5000"/>
                  </a:schemeClr>
                </a:solidFill>
              </a:rPr>
              <a:t> </a:t>
            </a:r>
            <a:r>
              <a:rPr lang="hu-HU" sz="2400" dirty="0" err="1">
                <a:solidFill>
                  <a:schemeClr val="bg1">
                    <a:lumMod val="95000"/>
                    <a:lumOff val="5000"/>
                  </a:schemeClr>
                </a:solidFill>
              </a:rPr>
              <a:t>osobne</a:t>
            </a:r>
            <a:r>
              <a:rPr lang="hu-HU" sz="2400" dirty="0">
                <a:solidFill>
                  <a:schemeClr val="bg1">
                    <a:lumMod val="95000"/>
                    <a:lumOff val="5000"/>
                  </a:schemeClr>
                </a:solidFill>
              </a:rPr>
              <a:t> </a:t>
            </a:r>
            <a:r>
              <a:rPr lang="hu-HU" sz="2400" dirty="0" err="1">
                <a:solidFill>
                  <a:schemeClr val="bg1">
                    <a:lumMod val="95000"/>
                    <a:lumOff val="5000"/>
                  </a:schemeClr>
                </a:solidFill>
              </a:rPr>
              <a:t>nemôžu</a:t>
            </a:r>
            <a:r>
              <a:rPr lang="hu-HU" sz="2400" dirty="0">
                <a:solidFill>
                  <a:schemeClr val="bg1">
                    <a:lumMod val="95000"/>
                    <a:lumOff val="5000"/>
                  </a:schemeClr>
                </a:solidFill>
              </a:rPr>
              <a:t> </a:t>
            </a:r>
            <a:r>
              <a:rPr lang="hu-HU" sz="2400" dirty="0" err="1">
                <a:solidFill>
                  <a:schemeClr val="bg1">
                    <a:lumMod val="95000"/>
                    <a:lumOff val="5000"/>
                  </a:schemeClr>
                </a:solidFill>
              </a:rPr>
              <a:t>zaviazať</a:t>
            </a:r>
            <a:r>
              <a:rPr lang="hu-HU" sz="2400" dirty="0">
                <a:solidFill>
                  <a:schemeClr val="bg1">
                    <a:lumMod val="95000"/>
                    <a:lumOff val="5000"/>
                  </a:schemeClr>
                </a:solidFill>
              </a:rPr>
              <a:t>, </a:t>
            </a:r>
            <a:r>
              <a:rPr lang="hu-HU" sz="2400" dirty="0" err="1">
                <a:solidFill>
                  <a:schemeClr val="bg1">
                    <a:lumMod val="95000"/>
                    <a:lumOff val="5000"/>
                  </a:schemeClr>
                </a:solidFill>
              </a:rPr>
              <a:t>ale</a:t>
            </a:r>
            <a:r>
              <a:rPr lang="hu-HU" sz="2400" dirty="0">
                <a:solidFill>
                  <a:schemeClr val="bg1">
                    <a:lumMod val="95000"/>
                    <a:lumOff val="5000"/>
                  </a:schemeClr>
                </a:solidFill>
              </a:rPr>
              <a:t> </a:t>
            </a:r>
            <a:r>
              <a:rPr lang="hu-HU" sz="2400" dirty="0" err="1">
                <a:solidFill>
                  <a:schemeClr val="bg1">
                    <a:lumMod val="95000"/>
                    <a:lumOff val="5000"/>
                  </a:schemeClr>
                </a:solidFill>
              </a:rPr>
              <a:t>nezanedbateľné</a:t>
            </a:r>
            <a:r>
              <a:rPr lang="hu-HU" sz="2400" dirty="0">
                <a:solidFill>
                  <a:schemeClr val="bg1">
                    <a:lumMod val="95000"/>
                    <a:lumOff val="5000"/>
                  </a:schemeClr>
                </a:solidFill>
              </a:rPr>
              <a:t> </a:t>
            </a:r>
            <a:r>
              <a:rPr lang="hu-HU" sz="2400" dirty="0" err="1">
                <a:solidFill>
                  <a:schemeClr val="bg1">
                    <a:lumMod val="95000"/>
                    <a:lumOff val="5000"/>
                  </a:schemeClr>
                </a:solidFill>
              </a:rPr>
              <a:t>sú</a:t>
            </a:r>
            <a:r>
              <a:rPr lang="hu-HU" sz="2400" dirty="0">
                <a:solidFill>
                  <a:schemeClr val="bg1">
                    <a:lumMod val="95000"/>
                    <a:lumOff val="5000"/>
                  </a:schemeClr>
                </a:solidFill>
              </a:rPr>
              <a:t> aj </a:t>
            </a:r>
            <a:r>
              <a:rPr lang="hu-HU" sz="2400" dirty="0" err="1">
                <a:solidFill>
                  <a:schemeClr val="bg1">
                    <a:lumMod val="95000"/>
                    <a:lumOff val="5000"/>
                  </a:schemeClr>
                </a:solidFill>
              </a:rPr>
              <a:t>negatívne</a:t>
            </a:r>
            <a:r>
              <a:rPr lang="hu-HU" sz="2400" dirty="0">
                <a:solidFill>
                  <a:schemeClr val="bg1">
                    <a:lumMod val="95000"/>
                    <a:lumOff val="5000"/>
                  </a:schemeClr>
                </a:solidFill>
              </a:rPr>
              <a:t> </a:t>
            </a:r>
            <a:r>
              <a:rPr lang="hu-HU" sz="2400" dirty="0" err="1">
                <a:solidFill>
                  <a:schemeClr val="bg1">
                    <a:lumMod val="95000"/>
                    <a:lumOff val="5000"/>
                  </a:schemeClr>
                </a:solidFill>
              </a:rPr>
              <a:t>vedľajšie</a:t>
            </a:r>
            <a:r>
              <a:rPr lang="hu-HU" sz="2400" dirty="0">
                <a:solidFill>
                  <a:schemeClr val="bg1">
                    <a:lumMod val="95000"/>
                    <a:lumOff val="5000"/>
                  </a:schemeClr>
                </a:solidFill>
              </a:rPr>
              <a:t> </a:t>
            </a:r>
            <a:r>
              <a:rPr lang="hu-HU" sz="2400" dirty="0" err="1">
                <a:solidFill>
                  <a:schemeClr val="bg1">
                    <a:lumMod val="95000"/>
                    <a:lumOff val="5000"/>
                  </a:schemeClr>
                </a:solidFill>
              </a:rPr>
              <a:t>účinky</a:t>
            </a:r>
            <a:r>
              <a:rPr lang="hu-HU" sz="2400" dirty="0">
                <a:solidFill>
                  <a:schemeClr val="bg1">
                    <a:lumMod val="95000"/>
                    <a:lumOff val="5000"/>
                  </a:schemeClr>
                </a:solidFill>
              </a:rPr>
              <a:t>, </a:t>
            </a:r>
            <a:r>
              <a:rPr lang="hu-HU" sz="2400" dirty="0" err="1">
                <a:solidFill>
                  <a:schemeClr val="bg1">
                    <a:lumMod val="95000"/>
                    <a:lumOff val="5000"/>
                  </a:schemeClr>
                </a:solidFill>
              </a:rPr>
              <a:t>tj</a:t>
            </a:r>
            <a:r>
              <a:rPr lang="hu-HU" sz="2400" dirty="0">
                <a:solidFill>
                  <a:schemeClr val="bg1">
                    <a:lumMod val="95000"/>
                    <a:lumOff val="5000"/>
                  </a:schemeClr>
                </a:solidFill>
              </a:rPr>
              <a:t>. </a:t>
            </a:r>
            <a:r>
              <a:rPr lang="hu-HU" sz="2400" dirty="0" err="1">
                <a:solidFill>
                  <a:schemeClr val="bg1">
                    <a:lumMod val="95000"/>
                    <a:lumOff val="5000"/>
                  </a:schemeClr>
                </a:solidFill>
              </a:rPr>
              <a:t>Ak</a:t>
            </a:r>
            <a:r>
              <a:rPr lang="hu-HU" sz="2400" dirty="0">
                <a:solidFill>
                  <a:schemeClr val="bg1">
                    <a:lumMod val="95000"/>
                    <a:lumOff val="5000"/>
                  </a:schemeClr>
                </a:solidFill>
              </a:rPr>
              <a:t> </a:t>
            </a:r>
            <a:r>
              <a:rPr lang="hu-HU" sz="2400" dirty="0" err="1">
                <a:solidFill>
                  <a:schemeClr val="bg1">
                    <a:lumMod val="95000"/>
                    <a:lumOff val="5000"/>
                  </a:schemeClr>
                </a:solidFill>
              </a:rPr>
              <a:t>má</a:t>
            </a:r>
            <a:r>
              <a:rPr lang="hu-HU" sz="2400" dirty="0">
                <a:solidFill>
                  <a:schemeClr val="bg1">
                    <a:lumMod val="95000"/>
                    <a:lumOff val="5000"/>
                  </a:schemeClr>
                </a:solidFill>
              </a:rPr>
              <a:t> </a:t>
            </a:r>
            <a:r>
              <a:rPr lang="hu-HU" sz="2400" dirty="0" err="1">
                <a:solidFill>
                  <a:schemeClr val="bg1">
                    <a:lumMod val="95000"/>
                    <a:lumOff val="5000"/>
                  </a:schemeClr>
                </a:solidFill>
              </a:rPr>
              <a:t>klient</a:t>
            </a:r>
            <a:r>
              <a:rPr lang="hu-HU" sz="2400" dirty="0">
                <a:solidFill>
                  <a:schemeClr val="bg1">
                    <a:lumMod val="95000"/>
                    <a:lumOff val="5000"/>
                  </a:schemeClr>
                </a:solidFill>
              </a:rPr>
              <a:t> online </a:t>
            </a:r>
            <a:r>
              <a:rPr lang="hu-HU" sz="2400" dirty="0" err="1">
                <a:solidFill>
                  <a:schemeClr val="bg1">
                    <a:lumMod val="95000"/>
                    <a:lumOff val="5000"/>
                  </a:schemeClr>
                </a:solidFill>
              </a:rPr>
              <a:t>prítomnosť</a:t>
            </a:r>
            <a:r>
              <a:rPr lang="hu-HU" sz="2400" dirty="0">
                <a:solidFill>
                  <a:schemeClr val="bg1">
                    <a:lumMod val="95000"/>
                    <a:lumOff val="5000"/>
                  </a:schemeClr>
                </a:solidFill>
              </a:rPr>
              <a:t>. / </a:t>
            </a:r>
            <a:r>
              <a:rPr lang="hu-HU" sz="2400" dirty="0" err="1">
                <a:solidFill>
                  <a:schemeClr val="bg1">
                    <a:lumMod val="95000"/>
                    <a:lumOff val="5000"/>
                  </a:schemeClr>
                </a:solidFill>
              </a:rPr>
              <a:t>osobnosť</a:t>
            </a:r>
            <a:r>
              <a:rPr lang="hu-HU" sz="2400" dirty="0">
                <a:solidFill>
                  <a:schemeClr val="bg1">
                    <a:lumMod val="95000"/>
                    <a:lumOff val="5000"/>
                  </a:schemeClr>
                </a:solidFill>
              </a:rPr>
              <a:t>. </a:t>
            </a:r>
            <a:r>
              <a:rPr lang="hu-HU" sz="2400" dirty="0" err="1">
                <a:solidFill>
                  <a:schemeClr val="bg1">
                    <a:lumMod val="95000"/>
                    <a:lumOff val="5000"/>
                  </a:schemeClr>
                </a:solidFill>
              </a:rPr>
              <a:t>prežíva</a:t>
            </a:r>
            <a:r>
              <a:rPr lang="hu-HU" sz="2400" dirty="0">
                <a:solidFill>
                  <a:schemeClr val="bg1">
                    <a:lumMod val="95000"/>
                    <a:lumOff val="5000"/>
                  </a:schemeClr>
                </a:solidFill>
              </a:rPr>
              <a:t> </a:t>
            </a:r>
            <a:r>
              <a:rPr lang="hu-HU" sz="2400" dirty="0" err="1">
                <a:solidFill>
                  <a:schemeClr val="bg1">
                    <a:lumMod val="95000"/>
                    <a:lumOff val="5000"/>
                  </a:schemeClr>
                </a:solidFill>
              </a:rPr>
              <a:t>to</a:t>
            </a:r>
            <a:r>
              <a:rPr lang="hu-HU" sz="2400" dirty="0">
                <a:solidFill>
                  <a:schemeClr val="bg1">
                    <a:lumMod val="95000"/>
                    <a:lumOff val="5000"/>
                  </a:schemeClr>
                </a:solidFill>
              </a:rPr>
              <a:t> </a:t>
            </a:r>
            <a:r>
              <a:rPr lang="hu-HU" sz="2400" dirty="0" err="1">
                <a:solidFill>
                  <a:schemeClr val="bg1">
                    <a:lumMod val="95000"/>
                    <a:lumOff val="5000"/>
                  </a:schemeClr>
                </a:solidFill>
              </a:rPr>
              <a:t>inak</a:t>
            </a:r>
            <a:r>
              <a:rPr lang="hu-HU" sz="2400" dirty="0">
                <a:solidFill>
                  <a:schemeClr val="bg1">
                    <a:lumMod val="95000"/>
                    <a:lumOff val="5000"/>
                  </a:schemeClr>
                </a:solidFill>
              </a:rPr>
              <a:t> </a:t>
            </a:r>
            <a:r>
              <a:rPr lang="hu-HU" sz="2400" dirty="0" err="1">
                <a:solidFill>
                  <a:schemeClr val="bg1">
                    <a:lumMod val="95000"/>
                    <a:lumOff val="5000"/>
                  </a:schemeClr>
                </a:solidFill>
              </a:rPr>
              <a:t>ako</a:t>
            </a:r>
            <a:r>
              <a:rPr lang="hu-HU" sz="2400" dirty="0">
                <a:solidFill>
                  <a:schemeClr val="bg1">
                    <a:lumMod val="95000"/>
                    <a:lumOff val="5000"/>
                  </a:schemeClr>
                </a:solidFill>
              </a:rPr>
              <a:t> </a:t>
            </a:r>
            <a:r>
              <a:rPr lang="hu-HU" sz="2400" dirty="0" err="1">
                <a:solidFill>
                  <a:schemeClr val="bg1">
                    <a:lumMod val="95000"/>
                    <a:lumOff val="5000"/>
                  </a:schemeClr>
                </a:solidFill>
              </a:rPr>
              <a:t>realita</a:t>
            </a:r>
            <a:r>
              <a:rPr lang="hu-HU" sz="2400" dirty="0">
                <a:solidFill>
                  <a:schemeClr val="bg1">
                    <a:lumMod val="95000"/>
                    <a:lumOff val="5000"/>
                  </a:schemeClr>
                </a:solidFill>
              </a:rPr>
              <a:t>.</a:t>
            </a:r>
          </a:p>
        </p:txBody>
      </p:sp>
      <p:pic>
        <p:nvPicPr>
          <p:cNvPr id="7" name="Picture 3">
            <a:extLst>
              <a:ext uri="{FF2B5EF4-FFF2-40B4-BE49-F238E27FC236}">
                <a16:creationId xmlns:a16="http://schemas.microsoft.com/office/drawing/2014/main" xmlns="" id="{7BB67356-7702-4419-90E6-15251C0FAC9E}"/>
              </a:ext>
            </a:extLst>
          </p:cNvPr>
          <p:cNvPicPr>
            <a:picLocks noChangeAspect="1"/>
          </p:cNvPicPr>
          <p:nvPr/>
        </p:nvPicPr>
        <p:blipFill>
          <a:blip r:embed="rId2"/>
          <a:stretch>
            <a:fillRect/>
          </a:stretch>
        </p:blipFill>
        <p:spPr>
          <a:xfrm>
            <a:off x="5938788" y="13140"/>
            <a:ext cx="6253212" cy="1657101"/>
          </a:xfrm>
          <a:prstGeom prst="rect">
            <a:avLst/>
          </a:prstGeom>
        </p:spPr>
      </p:pic>
      <p:pic>
        <p:nvPicPr>
          <p:cNvPr id="8" name="Picture 4">
            <a:extLst>
              <a:ext uri="{FF2B5EF4-FFF2-40B4-BE49-F238E27FC236}">
                <a16:creationId xmlns:a16="http://schemas.microsoft.com/office/drawing/2014/main" xmlns="" id="{B2EB83FC-F3B9-421C-8B0B-FCFA98ACF07A}"/>
              </a:ext>
            </a:extLst>
          </p:cNvPr>
          <p:cNvPicPr>
            <a:picLocks noChangeAspect="1"/>
          </p:cNvPicPr>
          <p:nvPr/>
        </p:nvPicPr>
        <p:blipFill>
          <a:blip r:embed="rId3"/>
          <a:stretch>
            <a:fillRect/>
          </a:stretch>
        </p:blipFill>
        <p:spPr>
          <a:xfrm>
            <a:off x="8697496" y="5825541"/>
            <a:ext cx="3193367" cy="795069"/>
          </a:xfrm>
          <a:prstGeom prst="rect">
            <a:avLst/>
          </a:prstGeom>
        </p:spPr>
      </p:pic>
    </p:spTree>
    <p:extLst>
      <p:ext uri="{BB962C8B-B14F-4D97-AF65-F5344CB8AC3E}">
        <p14:creationId xmlns:p14="http://schemas.microsoft.com/office/powerpoint/2010/main" val="3595427848"/>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3036</TotalTime>
  <Words>1805</Words>
  <Application>Microsoft Office PowerPoint</Application>
  <PresentationFormat>Widescreen</PresentationFormat>
  <Paragraphs>68</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Bell MT</vt:lpstr>
      <vt:lpstr>Britannic Bold</vt:lpstr>
      <vt:lpstr>Trebuchet MS</vt:lpstr>
      <vt:lpstr>Berlin</vt:lpstr>
      <vt:lpstr>Online kommunikáció- Online komunikácia</vt:lpstr>
      <vt:lpstr>Online kommunikáció – Online komunikácia</vt:lpstr>
      <vt:lpstr>Az interneten zajló kommunikáció eszközei- Komunikačné prostriedky na internete</vt:lpstr>
      <vt:lpstr>A kommunikáció alapelemeinek viszonya alapján megkülönböztethetünk: Môžeme rozlišovať na základe vzťahu medzi základnými prvkami komunikácie:</vt:lpstr>
      <vt:lpstr>Suler elemezte a két alapvető internetes kommunikációs forma előnyeit és hátrányait Suler analyzoval výhody a nevýhody dvoch základných foriem internetovej komunikácie</vt:lpstr>
      <vt:lpstr>A szinkron kommunikáció hátrányai:</vt:lpstr>
      <vt:lpstr>Az aszinkron kommunikáció előnyei: </vt:lpstr>
      <vt:lpstr>Az aszinkron kommunikáció hátrányai: Nevýhody asynchrónnej komunikácie:</vt:lpstr>
      <vt:lpstr> E-mail</vt:lpstr>
      <vt:lpstr>Azonnali, közvetlen üzenetküldés Okamžité priame správy </vt:lpstr>
      <vt:lpstr>Több szolgáltatás lehetőséget biztosít arra is, hogy a kommunikációban érintett felek számára megjelenítse, hogy az üzenetet fogadó fél mikor volt legutóbb elérhető, vagy éppen az üzenetünk célbaérkezésekor online elérhető-e. Ez a közvetlen kapcsolat azt is eredményezheti, hogy mivel gyorsan pörögnek az információk a felek között, az információk túláradásához vezethet.   Niekoľko služieb vám tiež umožňuje ukázať účastníkom komunikácie, kedy bol príjemca správy naposledy k dispozícii alebo kedy bola online k dispozícii, keď bola správa doručená. Toto priame spojenie môže tiež viesť k rýchlemu pretáčaniu informácií medzi stranami, čo môže viesť k ich pretečeniu.</vt:lpstr>
      <vt:lpstr>Videó és hangüzenet:  Zvuky a videá:</vt:lpstr>
      <vt:lpstr>A személyes érintkezést nélkülöző kapcsolattartás Udržiavanie kontaktu bez osobného kontaktu</vt:lpstr>
      <vt:lpstr>Névtelenség, dizinhibíciós effektus Anonymita, efekt dezinhibície</vt:lpstr>
      <vt:lpstr>PowerPoint Presentation</vt:lpstr>
      <vt:lpstr>Dezinhibíciós effektus Dezinhibačný učínok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FutuReg PT</dc:title>
  <dc:creator>Livia.Domonkos1</dc:creator>
  <cp:lastModifiedBy>livi</cp:lastModifiedBy>
  <cp:revision>29</cp:revision>
  <dcterms:created xsi:type="dcterms:W3CDTF">2021-03-23T08:11:41Z</dcterms:created>
  <dcterms:modified xsi:type="dcterms:W3CDTF">2021-04-28T15:59:51Z</dcterms:modified>
</cp:coreProperties>
</file>